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79" r:id="rId2"/>
    <p:sldId id="277" r:id="rId3"/>
    <p:sldId id="284" r:id="rId4"/>
    <p:sldId id="285" r:id="rId5"/>
    <p:sldId id="287" r:id="rId6"/>
    <p:sldId id="263" r:id="rId7"/>
    <p:sldId id="264" r:id="rId8"/>
    <p:sldId id="265" r:id="rId9"/>
    <p:sldId id="266" r:id="rId10"/>
    <p:sldId id="288" r:id="rId11"/>
  </p:sldIdLst>
  <p:sldSz cx="9144000" cy="6858000" type="screen4x3"/>
  <p:notesSz cx="6858000" cy="9144000"/>
  <p:custDataLst>
    <p:tags r:id="rId12"/>
  </p:custDataLst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  <a:srgbClr val="FF00FF"/>
    <a:srgbClr val="990000"/>
    <a:srgbClr val="FF3399"/>
    <a:srgbClr val="FF33CC"/>
    <a:srgbClr val="FFFF6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F6C078-13F6-45C5-92FF-A42E32A8CD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41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FE90E3-357A-4441-8BE8-B07DCF2E51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76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059E19-E24D-46DA-B43C-D82BC2FB7A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60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A54CDD-7E72-410A-BD93-6DCA85F275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24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1C8B0-BE07-4346-B46F-EDA9D6C2AF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40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DE99E-D22D-438C-898A-58FC8ACD5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88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98F7D4-CAC7-4B78-8C07-0F76E61DB6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706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F990E3-A8F2-4542-AE9A-08A8B5DC0F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728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6FB1E-271E-4B88-90E3-FDE0C67CD9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26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FDF647-9CCE-409D-986D-6990B5F5C0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89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556FE0-7750-407C-8673-14A3321A0F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90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987C5D-9D9E-489A-85A5-E91AE88C925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0"/>
          <p:cNvSpPr>
            <a:spLocks noChangeArrowheads="1" noChangeShapeType="1" noTextEdit="1"/>
          </p:cNvSpPr>
          <p:nvPr/>
        </p:nvSpPr>
        <p:spPr bwMode="auto">
          <a:xfrm>
            <a:off x="762794" y="620688"/>
            <a:ext cx="7618412" cy="17786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204"/>
              </a:avLst>
            </a:prstTxWarp>
          </a:bodyPr>
          <a:lstStyle/>
          <a:p>
            <a:pPr algn="ctr">
              <a:defRPr/>
            </a:pP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Toán</a:t>
            </a:r>
            <a:endParaRPr lang="en-US" sz="4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/>
                <a:cs typeface="Times New Roman"/>
              </a:rPr>
              <a:t>Dãy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/>
                <a:cs typeface="Times New Roman"/>
              </a:rPr>
              <a:t>số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/>
                <a:cs typeface="Times New Roman"/>
              </a:rPr>
              <a:t>tự</a:t>
            </a:r>
            <a:r>
              <a:rPr lang="en-US" sz="48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lang="en-US" sz="48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/>
                <a:cs typeface="Times New Roman"/>
              </a:rPr>
              <a:t>nhiên</a:t>
            </a:r>
            <a:endParaRPr lang="en-US" sz="4800" kern="10" dirty="0" smtClean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3333FF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48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3333FF"/>
                </a:solidFill>
                <a:latin typeface="Times New Roman"/>
                <a:cs typeface="Times New Roman"/>
              </a:rPr>
              <a:t>s/19</a:t>
            </a:r>
            <a:endParaRPr lang="en-US" sz="48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3333FF"/>
              </a:solidFill>
              <a:latin typeface="Times New Roman"/>
              <a:cs typeface="Times New Roman"/>
            </a:endParaRPr>
          </a:p>
        </p:txBody>
      </p:sp>
      <p:sp>
        <p:nvSpPr>
          <p:cNvPr id="15363" name="WordArt 21"/>
          <p:cNvSpPr>
            <a:spLocks noChangeArrowheads="1" noChangeShapeType="1" noTextEdit="1"/>
          </p:cNvSpPr>
          <p:nvPr/>
        </p:nvSpPr>
        <p:spPr bwMode="auto">
          <a:xfrm>
            <a:off x="571500" y="2928938"/>
            <a:ext cx="8343900" cy="37004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99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5364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536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7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537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5365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20"/>
          <a:stretch>
            <a:fillRect/>
          </a:stretch>
        </p:blipFill>
        <p:spPr bwMode="auto">
          <a:xfrm>
            <a:off x="833438" y="2492375"/>
            <a:ext cx="19589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395" t="-36217" r="-10484" b="3865"/>
          <a:stretch>
            <a:fillRect/>
          </a:stretch>
        </p:blipFill>
        <p:spPr bwMode="auto">
          <a:xfrm>
            <a:off x="1797050" y="2133600"/>
            <a:ext cx="4343400" cy="422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00" y="2492375"/>
            <a:ext cx="2565400" cy="293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6388"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>
          <a:xfrm>
            <a:off x="755650" y="1416050"/>
            <a:ext cx="7031038" cy="1008063"/>
          </a:xfrm>
          <a:noFill/>
        </p:spPr>
        <p:txBody>
          <a:bodyPr/>
          <a:lstStyle/>
          <a:p>
            <a:pPr eaLnBrk="1" hangingPunct="1"/>
            <a:r>
              <a:rPr lang="en-US" altLang="en-US" sz="36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XIN CHÀO TẠM BIỆT</a:t>
            </a:r>
            <a:endParaRPr lang="vi-VN" altLang="en-US" sz="3600" b="1" dirty="0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5" name="Text Box 20"/>
          <p:cNvSpPr txBox="1">
            <a:spLocks noChangeArrowheads="1"/>
          </p:cNvSpPr>
          <p:nvPr/>
        </p:nvSpPr>
        <p:spPr bwMode="auto">
          <a:xfrm>
            <a:off x="4643438" y="4292600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24586" name="Text Box 25"/>
          <p:cNvSpPr txBox="1">
            <a:spLocks noChangeArrowheads="1"/>
          </p:cNvSpPr>
          <p:nvPr/>
        </p:nvSpPr>
        <p:spPr bwMode="auto">
          <a:xfrm>
            <a:off x="5435600" y="4292600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24587" name="Text Box 27"/>
          <p:cNvSpPr txBox="1">
            <a:spLocks noChangeArrowheads="1"/>
          </p:cNvSpPr>
          <p:nvPr/>
        </p:nvSpPr>
        <p:spPr bwMode="auto">
          <a:xfrm>
            <a:off x="6948488" y="4292600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24588" name="Text Box 31"/>
          <p:cNvSpPr txBox="1">
            <a:spLocks noChangeArrowheads="1"/>
          </p:cNvSpPr>
          <p:nvPr/>
        </p:nvSpPr>
        <p:spPr bwMode="auto">
          <a:xfrm>
            <a:off x="4486275" y="5848350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24589" name="Text Box 34"/>
          <p:cNvSpPr txBox="1">
            <a:spLocks noChangeArrowheads="1"/>
          </p:cNvSpPr>
          <p:nvPr/>
        </p:nvSpPr>
        <p:spPr bwMode="auto">
          <a:xfrm>
            <a:off x="6877050" y="5876925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1754105"/>
      </p:ext>
    </p:extLst>
  </p:cSld>
  <p:clrMapOvr>
    <a:masterClrMapping/>
  </p:clrMapOvr>
  <p:transition advTm="422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03648" y="620688"/>
            <a:ext cx="6624735" cy="136845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  <a:p>
            <a:pPr algn="ctr"/>
            <a:r>
              <a:rPr lang="en-US" sz="4000" b="1" dirty="0">
                <a:solidFill>
                  <a:srgbClr val="FFFF00"/>
                </a:solidFill>
              </a:rPr>
              <a:t>KIẾN THỨC TRỌNG TÂM</a:t>
            </a:r>
          </a:p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9552" y="2420888"/>
            <a:ext cx="7992888" cy="93610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0000FF"/>
                </a:solidFill>
              </a:rPr>
              <a:t>1. </a:t>
            </a:r>
            <a:r>
              <a:rPr lang="en-US" sz="3600" b="1" dirty="0" err="1">
                <a:solidFill>
                  <a:srgbClr val="0000FF"/>
                </a:solidFill>
              </a:rPr>
              <a:t>Nhận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biết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số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tự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nhiên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và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dãy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số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tự</a:t>
            </a:r>
            <a:r>
              <a:rPr lang="en-US" sz="3600" b="1" dirty="0">
                <a:solidFill>
                  <a:srgbClr val="0000FF"/>
                </a:solidFill>
              </a:rPr>
              <a:t> </a:t>
            </a:r>
            <a:r>
              <a:rPr lang="en-US" sz="3600" b="1" dirty="0" err="1">
                <a:solidFill>
                  <a:srgbClr val="0000FF"/>
                </a:solidFill>
              </a:rPr>
              <a:t>nhiên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9552" y="3716338"/>
            <a:ext cx="7992888" cy="108081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>
                <a:solidFill>
                  <a:srgbClr val="FFFF00"/>
                </a:solidFill>
              </a:rPr>
              <a:t>2. </a:t>
            </a:r>
            <a:r>
              <a:rPr lang="en-US" sz="3600" b="1" dirty="0" err="1">
                <a:solidFill>
                  <a:srgbClr val="FFFF00"/>
                </a:solidFill>
              </a:rPr>
              <a:t>Nắm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được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một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số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đặc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điểm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của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dãy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số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tự</a:t>
            </a:r>
            <a:r>
              <a:rPr lang="en-US" sz="3600" b="1" dirty="0">
                <a:solidFill>
                  <a:srgbClr val="FFFF00"/>
                </a:solidFill>
              </a:rPr>
              <a:t> </a:t>
            </a:r>
            <a:r>
              <a:rPr lang="en-US" sz="3600" b="1" dirty="0" err="1">
                <a:solidFill>
                  <a:srgbClr val="FFFF00"/>
                </a:solidFill>
              </a:rPr>
              <a:t>nhiên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78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8313" y="464108"/>
            <a:ext cx="820826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b="1" dirty="0">
                <a:solidFill>
                  <a:srgbClr val="A50021"/>
                </a:solidFill>
              </a:rPr>
              <a:t>1. </a:t>
            </a:r>
            <a:r>
              <a:rPr lang="en-US" sz="2800" dirty="0" err="1" smtClean="0"/>
              <a:t>Các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0,1,2,3,…..9,10,…..100,…….,1000</a:t>
            </a:r>
            <a:r>
              <a:rPr lang="en-US" sz="2800" dirty="0" smtClean="0"/>
              <a:t>, …..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các</a:t>
            </a:r>
            <a:r>
              <a:rPr lang="en-US" sz="2800" b="1" dirty="0" smtClean="0">
                <a:solidFill>
                  <a:srgbClr val="A50021"/>
                </a:solidFill>
              </a:rPr>
              <a:t> </a:t>
            </a:r>
            <a:r>
              <a:rPr lang="en-US" sz="2800" b="1" dirty="0" err="1" smtClean="0">
                <a:solidFill>
                  <a:srgbClr val="A50021"/>
                </a:solidFill>
              </a:rPr>
              <a:t>số</a:t>
            </a:r>
            <a:r>
              <a:rPr lang="en-US" sz="2800" b="1" dirty="0" smtClean="0">
                <a:solidFill>
                  <a:srgbClr val="A50021"/>
                </a:solidFill>
              </a:rPr>
              <a:t> </a:t>
            </a:r>
            <a:r>
              <a:rPr lang="en-US" sz="2800" b="1" dirty="0" err="1" smtClean="0">
                <a:solidFill>
                  <a:srgbClr val="A50021"/>
                </a:solidFill>
              </a:rPr>
              <a:t>tự</a:t>
            </a:r>
            <a:r>
              <a:rPr lang="en-US" sz="2800" b="1" dirty="0" smtClean="0">
                <a:solidFill>
                  <a:srgbClr val="A50021"/>
                </a:solidFill>
              </a:rPr>
              <a:t> </a:t>
            </a:r>
            <a:r>
              <a:rPr lang="en-US" sz="2800" b="1" dirty="0" err="1" smtClean="0">
                <a:solidFill>
                  <a:srgbClr val="A50021"/>
                </a:solidFill>
              </a:rPr>
              <a:t>nhiên</a:t>
            </a:r>
            <a:r>
              <a:rPr lang="en-US" sz="2800" b="1" dirty="0" smtClean="0">
                <a:solidFill>
                  <a:srgbClr val="A50021"/>
                </a:solidFill>
              </a:rPr>
              <a:t>.</a:t>
            </a:r>
            <a:endParaRPr lang="en-US" sz="2800" b="1" dirty="0">
              <a:solidFill>
                <a:srgbClr val="A50021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8314" y="1700808"/>
            <a:ext cx="813613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 dirty="0" smtClean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tự</a:t>
            </a:r>
            <a:r>
              <a:rPr lang="en-US" sz="2800" dirty="0"/>
              <a:t> </a:t>
            </a:r>
            <a:r>
              <a:rPr lang="en-US" sz="2800" dirty="0" err="1"/>
              <a:t>nhiên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sắp</a:t>
            </a:r>
            <a:r>
              <a:rPr lang="en-US" sz="2800" dirty="0"/>
              <a:t> </a:t>
            </a:r>
            <a:r>
              <a:rPr lang="en-US" sz="2800" dirty="0" err="1"/>
              <a:t>xếp</a:t>
            </a:r>
            <a:r>
              <a:rPr lang="en-US" sz="2800" dirty="0"/>
              <a:t> </a:t>
            </a:r>
            <a:r>
              <a:rPr lang="en-US" sz="2800" dirty="0" err="1"/>
              <a:t>theo</a:t>
            </a:r>
            <a:r>
              <a:rPr lang="en-US" sz="2800" dirty="0"/>
              <a:t> </a:t>
            </a:r>
            <a:r>
              <a:rPr lang="en-US" sz="2800" dirty="0" err="1"/>
              <a:t>thứ</a:t>
            </a:r>
            <a:r>
              <a:rPr lang="en-US" sz="2800" dirty="0"/>
              <a:t> </a:t>
            </a:r>
            <a:r>
              <a:rPr lang="en-US" sz="2800" dirty="0" err="1"/>
              <a:t>tự</a:t>
            </a:r>
            <a:r>
              <a:rPr lang="en-US" sz="2800" dirty="0"/>
              <a:t> </a:t>
            </a:r>
            <a:r>
              <a:rPr lang="en-US" sz="2800" dirty="0" err="1"/>
              <a:t>từ</a:t>
            </a:r>
            <a:r>
              <a:rPr lang="en-US" sz="2800" dirty="0"/>
              <a:t> </a:t>
            </a:r>
            <a:r>
              <a:rPr lang="en-US" sz="2800" dirty="0" err="1"/>
              <a:t>bé</a:t>
            </a:r>
            <a:r>
              <a:rPr lang="en-US" sz="2800" dirty="0"/>
              <a:t> </a:t>
            </a:r>
            <a:r>
              <a:rPr lang="en-US" sz="2800" dirty="0" err="1"/>
              <a:t>đến</a:t>
            </a:r>
            <a:r>
              <a:rPr lang="en-US" sz="2800" dirty="0"/>
              <a:t> </a:t>
            </a:r>
            <a:r>
              <a:rPr lang="en-US" sz="2800" dirty="0" err="1" smtClean="0"/>
              <a:t>lớn</a:t>
            </a:r>
            <a:r>
              <a:rPr lang="en-US" sz="2800" dirty="0" smtClean="0"/>
              <a:t> </a:t>
            </a:r>
            <a:r>
              <a:rPr lang="en-US" sz="2800" dirty="0" err="1" smtClean="0"/>
              <a:t>tạo</a:t>
            </a:r>
            <a:r>
              <a:rPr lang="en-US" sz="2800" dirty="0" smtClean="0"/>
              <a:t> </a:t>
            </a:r>
            <a:r>
              <a:rPr lang="en-US" sz="2800" dirty="0" err="1" smtClean="0"/>
              <a:t>thành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dãy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tự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11559" y="2905780"/>
            <a:ext cx="7343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sz="2800" dirty="0" smtClean="0"/>
              <a:t>0; 1; 2; 3; 4; 5; 6; 7; 8; 9; 10; ….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ransition advTm="451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3" y="1557338"/>
            <a:ext cx="5761037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27088" y="765175"/>
            <a:ext cx="698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b="1" dirty="0" smtClean="0"/>
              <a:t> </a:t>
            </a:r>
            <a:r>
              <a:rPr lang="en-US" sz="2800" b="1" dirty="0" err="1"/>
              <a:t>Biễu</a:t>
            </a:r>
            <a:r>
              <a:rPr lang="en-US" sz="2800" b="1" dirty="0"/>
              <a:t> </a:t>
            </a:r>
            <a:r>
              <a:rPr lang="en-US" sz="2800" b="1" dirty="0" err="1"/>
              <a:t>diễn</a:t>
            </a:r>
            <a:r>
              <a:rPr lang="en-US" sz="2800" b="1" dirty="0"/>
              <a:t> </a:t>
            </a:r>
            <a:r>
              <a:rPr lang="en-US" sz="2800" b="1" dirty="0" err="1"/>
              <a:t>dãy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 </a:t>
            </a:r>
            <a:r>
              <a:rPr lang="en-US" sz="2800" b="1" dirty="0" err="1"/>
              <a:t>tự</a:t>
            </a:r>
            <a:r>
              <a:rPr lang="en-US" sz="2800" b="1" dirty="0"/>
              <a:t> </a:t>
            </a:r>
            <a:r>
              <a:rPr lang="en-US" sz="2800" b="1" dirty="0" err="1"/>
              <a:t>nhiên</a:t>
            </a:r>
            <a:r>
              <a:rPr lang="en-US" sz="2800" b="1" dirty="0"/>
              <a:t> </a:t>
            </a:r>
            <a:r>
              <a:rPr lang="en-US" sz="2800" b="1" dirty="0" err="1"/>
              <a:t>trên</a:t>
            </a:r>
            <a:r>
              <a:rPr lang="en-US" sz="2800" b="1" dirty="0"/>
              <a:t> </a:t>
            </a:r>
            <a:r>
              <a:rPr lang="en-US" sz="2800" b="1" dirty="0" err="1"/>
              <a:t>tia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endParaRPr lang="en-US" sz="2800" b="1" dirty="0"/>
          </a:p>
        </p:txBody>
      </p:sp>
      <p:sp>
        <p:nvSpPr>
          <p:cNvPr id="11" name="Oval 10"/>
          <p:cNvSpPr/>
          <p:nvPr/>
        </p:nvSpPr>
        <p:spPr>
          <a:xfrm>
            <a:off x="1417638" y="1806575"/>
            <a:ext cx="360362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042988" y="2138363"/>
            <a:ext cx="436562" cy="8048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39750" y="2943225"/>
            <a:ext cx="1511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</a:rPr>
              <a:t>Điểm gốc của tia số</a:t>
            </a:r>
          </a:p>
        </p:txBody>
      </p:sp>
      <p:sp>
        <p:nvSpPr>
          <p:cNvPr id="18" name="Oval 17"/>
          <p:cNvSpPr/>
          <p:nvPr/>
        </p:nvSpPr>
        <p:spPr>
          <a:xfrm>
            <a:off x="6732588" y="1778000"/>
            <a:ext cx="360362" cy="3603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6950075" y="2138363"/>
            <a:ext cx="468313" cy="6429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804025" y="2787650"/>
            <a:ext cx="1755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</a:rPr>
              <a:t>Tia số còn kéo dài mãi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89213" y="2736850"/>
            <a:ext cx="3600450" cy="115093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200" b="1">
                <a:solidFill>
                  <a:srgbClr val="FF0000"/>
                </a:solidFill>
              </a:rPr>
              <a:t>Mỗi số tự nhiên ứng với một điểm trên tia số</a:t>
            </a:r>
          </a:p>
        </p:txBody>
      </p:sp>
    </p:spTree>
    <p:custDataLst>
      <p:tags r:id="rId1"/>
    </p:custDataLst>
  </p:cSld>
  <p:clrMapOvr>
    <a:masterClrMapping/>
  </p:clrMapOvr>
  <p:transition advTm="4166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  <p:bldP spid="15" grpId="0"/>
      <p:bldP spid="18" grpId="0" animBg="1"/>
      <p:bldP spid="21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69925"/>
            <a:ext cx="5761038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3850" y="219075"/>
            <a:ext cx="69850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200" b="1"/>
              <a:t>2. Trong dãy số tự nhiên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9438" y="1916113"/>
            <a:ext cx="763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</a:rPr>
              <a:t>- Khi thêm 1 vào bất cứ số nào thì cũng được  số tự nhiên liền sau số đó.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55650" y="2757488"/>
            <a:ext cx="763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</a:rPr>
              <a:t>   Vì vậy không có số tự nhiên lớn nhất và dãy số tự nhiên có thể kéo dài mãi.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9438" y="3640138"/>
            <a:ext cx="763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</a:rPr>
              <a:t>- Khi bớt 1 vào bất cứ số nào ( khác 0) thì cũng được  số tự nhiên liền trước số đó.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55650" y="4446588"/>
            <a:ext cx="763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b="1">
                <a:solidFill>
                  <a:srgbClr val="0000FF"/>
                </a:solidFill>
              </a:rPr>
              <a:t>   Vì vậy không có số tự nhiên nào liền trước số 0 nên số 0 là số tự nhiên bé nhất.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31913" y="5300663"/>
            <a:ext cx="6264275" cy="115252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200" b="1" dirty="0" err="1">
                <a:solidFill>
                  <a:srgbClr val="FF0000"/>
                </a:solidFill>
              </a:rPr>
              <a:t>Trong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dãy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số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tự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nhiên</a:t>
            </a:r>
            <a:r>
              <a:rPr lang="en-US" sz="2200" b="1" dirty="0">
                <a:solidFill>
                  <a:srgbClr val="FF0000"/>
                </a:solidFill>
              </a:rPr>
              <a:t>, </a:t>
            </a:r>
            <a:r>
              <a:rPr lang="en-US" sz="2200" b="1" dirty="0" err="1">
                <a:solidFill>
                  <a:srgbClr val="FF0000"/>
                </a:solidFill>
              </a:rPr>
              <a:t>hai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số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liên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tiếp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thì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hơn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hoặc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kém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nhau</a:t>
            </a:r>
            <a:r>
              <a:rPr lang="en-US" sz="2200" b="1" dirty="0">
                <a:solidFill>
                  <a:srgbClr val="FF0000"/>
                </a:solidFill>
              </a:rPr>
              <a:t> 1 </a:t>
            </a:r>
            <a:r>
              <a:rPr lang="en-US" sz="2200" b="1" dirty="0" err="1">
                <a:solidFill>
                  <a:srgbClr val="FF0000"/>
                </a:solidFill>
              </a:rPr>
              <a:t>đơn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 err="1">
                <a:solidFill>
                  <a:srgbClr val="FF0000"/>
                </a:solidFill>
              </a:rPr>
              <a:t>vị</a:t>
            </a:r>
            <a:r>
              <a:rPr lang="en-US" sz="2200" b="1" dirty="0">
                <a:solidFill>
                  <a:srgbClr val="FF0000"/>
                </a:solidFill>
              </a:rPr>
              <a:t>.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425"/>
    </mc:Choice>
    <mc:Fallback xmlns="">
      <p:transition spd="slow" advTm="12042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468313" y="1484313"/>
            <a:ext cx="79216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C00000"/>
                </a:solidFill>
              </a:rPr>
              <a:t>1. </a:t>
            </a:r>
            <a:r>
              <a:rPr lang="vi-VN" altLang="en-US" b="1" dirty="0">
                <a:solidFill>
                  <a:srgbClr val="C00000"/>
                </a:solidFill>
              </a:rPr>
              <a:t>Viết số tự nhiên liền sau của mỗi số sau vào ô trống: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160463" y="3122613"/>
            <a:ext cx="792162" cy="59055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3922713" y="3122613"/>
            <a:ext cx="719137" cy="588962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B050"/>
                </a:solidFill>
              </a:rPr>
              <a:t>29</a:t>
            </a: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6562725" y="3114675"/>
            <a:ext cx="649288" cy="588963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B050"/>
                </a:solidFill>
              </a:rPr>
              <a:t>99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1881188" y="4689475"/>
            <a:ext cx="1008062" cy="588963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B050"/>
                </a:solidFill>
              </a:rPr>
              <a:t>100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5265738" y="4714875"/>
            <a:ext cx="1296987" cy="588963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vi-VN" altLang="en-US" b="1" dirty="0">
                <a:solidFill>
                  <a:srgbClr val="00B050"/>
                </a:solidFill>
              </a:rPr>
              <a:t>1000</a:t>
            </a:r>
          </a:p>
        </p:txBody>
      </p:sp>
      <p:sp>
        <p:nvSpPr>
          <p:cNvPr id="21512" name="Text Box 26"/>
          <p:cNvSpPr txBox="1">
            <a:spLocks noChangeArrowheads="1"/>
          </p:cNvSpPr>
          <p:nvPr/>
        </p:nvSpPr>
        <p:spPr bwMode="auto">
          <a:xfrm>
            <a:off x="-6588125" y="12499975"/>
            <a:ext cx="720725" cy="5286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>
                <a:solidFill>
                  <a:srgbClr val="FFFF00"/>
                </a:solidFill>
              </a:rPr>
              <a:t>12</a:t>
            </a:r>
          </a:p>
        </p:txBody>
      </p:sp>
      <p:sp>
        <p:nvSpPr>
          <p:cNvPr id="45088" name="Text Box 32"/>
          <p:cNvSpPr txBox="1">
            <a:spLocks noChangeArrowheads="1"/>
          </p:cNvSpPr>
          <p:nvPr/>
        </p:nvSpPr>
        <p:spPr bwMode="auto">
          <a:xfrm>
            <a:off x="1931988" y="3125788"/>
            <a:ext cx="792162" cy="588962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b="1" dirty="0">
                <a:solidFill>
                  <a:schemeClr val="accent6">
                    <a:lumMod val="75000"/>
                  </a:schemeClr>
                </a:solidFill>
              </a:rPr>
              <a:t>7</a:t>
            </a: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4657725" y="3122613"/>
            <a:ext cx="720725" cy="587375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b="1" dirty="0">
                <a:solidFill>
                  <a:schemeClr val="accent6">
                    <a:lumMod val="75000"/>
                  </a:schemeClr>
                </a:solidFill>
              </a:rPr>
              <a:t>30</a:t>
            </a:r>
          </a:p>
        </p:txBody>
      </p:sp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7237413" y="3114675"/>
            <a:ext cx="1079500" cy="5842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b="1" smtClean="0">
                <a:solidFill>
                  <a:schemeClr val="accent6">
                    <a:lumMod val="75000"/>
                  </a:schemeClr>
                </a:solidFill>
              </a:rPr>
              <a:t>100</a:t>
            </a:r>
            <a:endParaRPr lang="vi-VN" alt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091" name="Text Box 35"/>
          <p:cNvSpPr txBox="1">
            <a:spLocks noChangeArrowheads="1"/>
          </p:cNvSpPr>
          <p:nvPr/>
        </p:nvSpPr>
        <p:spPr bwMode="auto">
          <a:xfrm>
            <a:off x="2916238" y="4689475"/>
            <a:ext cx="1008062" cy="588963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b="1" dirty="0">
                <a:solidFill>
                  <a:schemeClr val="accent6">
                    <a:lumMod val="75000"/>
                  </a:schemeClr>
                </a:solidFill>
              </a:rPr>
              <a:t>101</a:t>
            </a:r>
          </a:p>
        </p:txBody>
      </p:sp>
      <p:sp>
        <p:nvSpPr>
          <p:cNvPr id="45092" name="Text Box 36"/>
          <p:cNvSpPr txBox="1">
            <a:spLocks noChangeArrowheads="1"/>
          </p:cNvSpPr>
          <p:nvPr/>
        </p:nvSpPr>
        <p:spPr bwMode="auto">
          <a:xfrm>
            <a:off x="6562725" y="4711700"/>
            <a:ext cx="1295400" cy="588963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vi-VN" altLang="en-US" b="1" dirty="0">
                <a:solidFill>
                  <a:schemeClr val="accent6">
                    <a:lumMod val="75000"/>
                  </a:schemeClr>
                </a:solidFill>
              </a:rPr>
              <a:t>1001</a:t>
            </a:r>
          </a:p>
        </p:txBody>
      </p:sp>
    </p:spTree>
    <p:custDataLst>
      <p:tags r:id="rId1"/>
    </p:custDataLst>
  </p:cSld>
  <p:clrMapOvr>
    <a:masterClrMapping/>
  </p:clrMapOvr>
  <p:transition advTm="809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5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8" grpId="0" animBg="1"/>
      <p:bldP spid="45089" grpId="0" animBg="1"/>
      <p:bldP spid="45090" grpId="0" animBg="1"/>
      <p:bldP spid="45091" grpId="0" animBg="1"/>
      <p:bldP spid="450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593112" y="1412776"/>
            <a:ext cx="79216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C00000"/>
                </a:solidFill>
              </a:rPr>
              <a:t>2. </a:t>
            </a:r>
            <a:r>
              <a:rPr lang="vi-VN" altLang="en-US" b="1" dirty="0">
                <a:solidFill>
                  <a:srgbClr val="C00000"/>
                </a:solidFill>
              </a:rPr>
              <a:t>Viết số tự nhiên liền trước của mỗi số sau vào ô trống: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476375" y="3741738"/>
            <a:ext cx="719138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1</a:t>
            </a:r>
            <a:r>
              <a:rPr lang="en-US" altLang="en-US" b="1">
                <a:solidFill>
                  <a:srgbClr val="0000FF"/>
                </a:solidFill>
              </a:rPr>
              <a:t>2</a:t>
            </a:r>
            <a:endParaRPr lang="vi-VN" altLang="en-US" b="1">
              <a:solidFill>
                <a:srgbClr val="0000FF"/>
              </a:solidFill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757238" y="3741738"/>
            <a:ext cx="719137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FF00FF"/>
                </a:solidFill>
              </a:rPr>
              <a:t>1</a:t>
            </a:r>
            <a:r>
              <a:rPr lang="en-US" altLang="en-US" b="1">
                <a:solidFill>
                  <a:srgbClr val="FF00FF"/>
                </a:solidFill>
              </a:rPr>
              <a:t>1</a:t>
            </a:r>
            <a:endParaRPr lang="vi-VN" altLang="en-US" b="1">
              <a:solidFill>
                <a:srgbClr val="FF00FF"/>
              </a:solidFill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4284663" y="3741738"/>
            <a:ext cx="1079500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</a:rPr>
              <a:t>100</a:t>
            </a:r>
            <a:endParaRPr lang="vi-VN" altLang="en-US" b="1" dirty="0">
              <a:solidFill>
                <a:srgbClr val="0000FF"/>
              </a:solidFill>
            </a:endParaRPr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3203575" y="3741738"/>
            <a:ext cx="1079500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FF"/>
                </a:solidFill>
              </a:rPr>
              <a:t>99</a:t>
            </a:r>
            <a:endParaRPr lang="vi-VN" altLang="en-US" b="1">
              <a:solidFill>
                <a:srgbClr val="FF00FF"/>
              </a:solidFill>
            </a:endParaRP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7380288" y="3670300"/>
            <a:ext cx="1295400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</a:rPr>
              <a:t>1000</a:t>
            </a:r>
            <a:endParaRPr lang="vi-VN" altLang="en-US" b="1" dirty="0">
              <a:solidFill>
                <a:srgbClr val="0000FF"/>
              </a:solidFill>
            </a:endParaRPr>
          </a:p>
        </p:txBody>
      </p:sp>
      <p:sp>
        <p:nvSpPr>
          <p:cNvPr id="8201" name="Text Box 13"/>
          <p:cNvSpPr txBox="1">
            <a:spLocks noChangeArrowheads="1"/>
          </p:cNvSpPr>
          <p:nvPr/>
        </p:nvSpPr>
        <p:spPr bwMode="auto">
          <a:xfrm>
            <a:off x="6084888" y="3670300"/>
            <a:ext cx="12954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FF"/>
                </a:solidFill>
              </a:rPr>
              <a:t>999</a:t>
            </a:r>
            <a:endParaRPr lang="vi-VN" altLang="en-US" b="1">
              <a:solidFill>
                <a:srgbClr val="FF00FF"/>
              </a:solidFill>
            </a:endParaRP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2339975" y="5470525"/>
            <a:ext cx="1295400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100</a:t>
            </a:r>
            <a:r>
              <a:rPr lang="en-US" altLang="en-US" b="1">
                <a:solidFill>
                  <a:srgbClr val="0000FF"/>
                </a:solidFill>
              </a:rPr>
              <a:t>2</a:t>
            </a:r>
            <a:endParaRPr lang="vi-VN" altLang="en-US" b="1">
              <a:solidFill>
                <a:srgbClr val="0000FF"/>
              </a:solidFill>
            </a:endParaRPr>
          </a:p>
        </p:txBody>
      </p:sp>
      <p:sp>
        <p:nvSpPr>
          <p:cNvPr id="8203" name="Text Box 15"/>
          <p:cNvSpPr txBox="1">
            <a:spLocks noChangeArrowheads="1"/>
          </p:cNvSpPr>
          <p:nvPr/>
        </p:nvSpPr>
        <p:spPr bwMode="auto">
          <a:xfrm>
            <a:off x="1002651" y="5465762"/>
            <a:ext cx="1296987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FF00FF"/>
                </a:solidFill>
              </a:rPr>
              <a:t>100</a:t>
            </a:r>
            <a:r>
              <a:rPr lang="en-US" altLang="en-US" b="1">
                <a:solidFill>
                  <a:srgbClr val="FF00FF"/>
                </a:solidFill>
              </a:rPr>
              <a:t>1</a:t>
            </a:r>
            <a:endParaRPr lang="vi-VN" altLang="en-US" b="1">
              <a:solidFill>
                <a:srgbClr val="FF00FF"/>
              </a:solidFill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6299200" y="5470525"/>
            <a:ext cx="1657350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</a:rPr>
              <a:t>10 000</a:t>
            </a:r>
            <a:endParaRPr lang="vi-VN" altLang="en-US" b="1" dirty="0">
              <a:solidFill>
                <a:srgbClr val="0000FF"/>
              </a:solidFill>
            </a:endParaRPr>
          </a:p>
        </p:txBody>
      </p: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4787900" y="5470525"/>
            <a:ext cx="1512888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FF"/>
                </a:solidFill>
              </a:rPr>
              <a:t>9 999</a:t>
            </a:r>
            <a:endParaRPr lang="vi-VN" altLang="en-US" b="1">
              <a:solidFill>
                <a:srgbClr val="FF00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717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8197" grpId="0" animBg="1"/>
      <p:bldP spid="8199" grpId="0" animBg="1"/>
      <p:bldP spid="8201" grpId="0" animBg="1"/>
      <p:bldP spid="8203" grpId="0" animBg="1"/>
      <p:bldP spid="820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01713" y="1196975"/>
            <a:ext cx="7704137" cy="1008063"/>
          </a:xfrm>
        </p:spPr>
        <p:txBody>
          <a:bodyPr/>
          <a:lstStyle/>
          <a:p>
            <a:pPr algn="just" eaLnBrk="1" hangingPunct="1"/>
            <a:r>
              <a:rPr lang="en-US" altLang="en-US" sz="32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vi-VN" altLang="en-US" sz="32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32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2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số thích hợp vào chỗ chấm </a:t>
            </a:r>
            <a:r>
              <a:rPr lang="en-US" altLang="en-US" sz="32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32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altLang="en-US" sz="32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để có ba số tự nhiên liên tiếp</a:t>
            </a:r>
            <a:r>
              <a:rPr lang="en-US" altLang="en-US" sz="32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3200" b="1" smtClean="0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755650" y="2636838"/>
            <a:ext cx="2520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/>
              <a:t>a) 4 ; 5 ; ....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755650" y="3932238"/>
            <a:ext cx="30972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/>
              <a:t>b) .... ; 87 ; 88.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684213" y="5227638"/>
            <a:ext cx="3384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/>
              <a:t>c) 896 ; ...  ; 898.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4283075" y="5156200"/>
            <a:ext cx="3816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g</a:t>
            </a:r>
            <a:r>
              <a:rPr lang="vi-VN" altLang="en-US" b="1"/>
              <a:t>) 9998 ; 9999 ; ....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4284663" y="2565400"/>
            <a:ext cx="3095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/>
              <a:t>d) 9 ; 10 ; ....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2411413" y="2565400"/>
            <a:ext cx="5762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 6 </a:t>
            </a:r>
          </a:p>
        </p:txBody>
      </p:sp>
      <p:sp>
        <p:nvSpPr>
          <p:cNvPr id="47123" name="Text Box 19"/>
          <p:cNvSpPr txBox="1">
            <a:spLocks noChangeArrowheads="1"/>
          </p:cNvSpPr>
          <p:nvPr/>
        </p:nvSpPr>
        <p:spPr bwMode="auto">
          <a:xfrm>
            <a:off x="6156325" y="2492375"/>
            <a:ext cx="7191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11 </a:t>
            </a:r>
          </a:p>
        </p:txBody>
      </p:sp>
      <p:sp>
        <p:nvSpPr>
          <p:cNvPr id="47124" name="Text Box 20"/>
          <p:cNvSpPr txBox="1">
            <a:spLocks noChangeArrowheads="1"/>
          </p:cNvSpPr>
          <p:nvPr/>
        </p:nvSpPr>
        <p:spPr bwMode="auto">
          <a:xfrm>
            <a:off x="1185863" y="3862388"/>
            <a:ext cx="7191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86 </a:t>
            </a: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4365625" y="3865563"/>
            <a:ext cx="3384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e</a:t>
            </a:r>
            <a:r>
              <a:rPr lang="vi-VN" altLang="en-US" b="1"/>
              <a:t>) 99 ; 100;  ....</a:t>
            </a: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6588125" y="3789363"/>
            <a:ext cx="863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101 </a:t>
            </a: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2124075" y="5157788"/>
            <a:ext cx="863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897 </a:t>
            </a:r>
          </a:p>
        </p:txBody>
      </p:sp>
      <p:sp>
        <p:nvSpPr>
          <p:cNvPr id="47129" name="Text Box 25"/>
          <p:cNvSpPr txBox="1">
            <a:spLocks noChangeArrowheads="1"/>
          </p:cNvSpPr>
          <p:nvPr/>
        </p:nvSpPr>
        <p:spPr bwMode="auto">
          <a:xfrm>
            <a:off x="7207250" y="5084763"/>
            <a:ext cx="14684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10000 </a:t>
            </a:r>
          </a:p>
        </p:txBody>
      </p:sp>
    </p:spTree>
    <p:custDataLst>
      <p:tags r:id="rId1"/>
    </p:custDataLst>
  </p:cSld>
  <p:clrMapOvr>
    <a:masterClrMapping/>
  </p:clrMapOvr>
  <p:transition advTm="1975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9" grpId="0"/>
      <p:bldP spid="47110" grpId="0"/>
      <p:bldP spid="47116" grpId="0"/>
      <p:bldP spid="47117" grpId="0"/>
      <p:bldP spid="47118" grpId="0"/>
      <p:bldP spid="47122" grpId="0"/>
      <p:bldP spid="47123" grpId="0"/>
      <p:bldP spid="47124" grpId="0"/>
      <p:bldP spid="47126" grpId="0"/>
      <p:bldP spid="47127" grpId="0"/>
      <p:bldP spid="47128" grpId="0"/>
      <p:bldP spid="471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>
          <a:xfrm>
            <a:off x="755650" y="1416050"/>
            <a:ext cx="7031038" cy="1008063"/>
          </a:xfrm>
          <a:noFill/>
        </p:spPr>
        <p:txBody>
          <a:bodyPr/>
          <a:lstStyle/>
          <a:p>
            <a:pPr algn="just" eaLnBrk="1" hangingPunct="1"/>
            <a:r>
              <a:rPr lang="en-US" altLang="en-US" sz="36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vi-VN" altLang="en-US" sz="36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Viết số thích hợp vào chỗ chấm :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50825" y="3068638"/>
            <a:ext cx="86423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/>
              <a:t>a) 909 ; 910 ; 911 ;  . . .  ;  . . .  ;  . . .  ;  . . .  ; . . . .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3527425" y="2924175"/>
            <a:ext cx="86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912 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4464050" y="2924175"/>
            <a:ext cx="86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913 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5543550" y="2933700"/>
            <a:ext cx="86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914 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6551613" y="2933700"/>
            <a:ext cx="86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915 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7488238" y="2968625"/>
            <a:ext cx="86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0000FF"/>
                </a:solidFill>
              </a:rPr>
              <a:t>916 </a:t>
            </a:r>
          </a:p>
        </p:txBody>
      </p:sp>
      <p:sp>
        <p:nvSpPr>
          <p:cNvPr id="24585" name="Text Box 20"/>
          <p:cNvSpPr txBox="1">
            <a:spLocks noChangeArrowheads="1"/>
          </p:cNvSpPr>
          <p:nvPr/>
        </p:nvSpPr>
        <p:spPr bwMode="auto">
          <a:xfrm>
            <a:off x="4643438" y="4292600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24586" name="Text Box 25"/>
          <p:cNvSpPr txBox="1">
            <a:spLocks noChangeArrowheads="1"/>
          </p:cNvSpPr>
          <p:nvPr/>
        </p:nvSpPr>
        <p:spPr bwMode="auto">
          <a:xfrm>
            <a:off x="5435600" y="4292600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24587" name="Text Box 27"/>
          <p:cNvSpPr txBox="1">
            <a:spLocks noChangeArrowheads="1"/>
          </p:cNvSpPr>
          <p:nvPr/>
        </p:nvSpPr>
        <p:spPr bwMode="auto">
          <a:xfrm>
            <a:off x="6948488" y="4292600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24588" name="Text Box 31"/>
          <p:cNvSpPr txBox="1">
            <a:spLocks noChangeArrowheads="1"/>
          </p:cNvSpPr>
          <p:nvPr/>
        </p:nvSpPr>
        <p:spPr bwMode="auto">
          <a:xfrm>
            <a:off x="4486275" y="5848350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24589" name="Text Box 34"/>
          <p:cNvSpPr txBox="1">
            <a:spLocks noChangeArrowheads="1"/>
          </p:cNvSpPr>
          <p:nvPr/>
        </p:nvSpPr>
        <p:spPr bwMode="auto">
          <a:xfrm>
            <a:off x="6877050" y="5876925"/>
            <a:ext cx="66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b="1">
                <a:solidFill>
                  <a:srgbClr val="990000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advTm="992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  <p:bldP spid="48134" grpId="0"/>
      <p:bldP spid="48141" grpId="0"/>
      <p:bldP spid="48142" grpId="0"/>
      <p:bldP spid="48143" grpId="0"/>
      <p:bldP spid="48144" grpId="0"/>
      <p:bldP spid="4814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&quot;/&gt;&lt;property id=&quot;20307&quot; value=&quot;273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77&quot;/&gt;&lt;/object&gt;&lt;object type=&quot;3&quot; unique_id=&quot;10008&quot;&gt;&lt;property id=&quot;20148&quot; value=&quot;5&quot;/&gt;&lt;property id=&quot;20300&quot; value=&quot;Slide 5&quot;/&gt;&lt;property id=&quot;20307&quot; value=&quot;279&quot;/&gt;&lt;/object&gt;&lt;object type=&quot;3&quot; unique_id=&quot;10010&quot;&gt;&lt;property id=&quot;20148&quot; value=&quot;5&quot;/&gt;&lt;property id=&quot;20300&quot; value=&quot;Slide 6&quot;/&gt;&lt;property id=&quot;20307&quot; value=&quot;259&quot;/&gt;&lt;/object&gt;&lt;object type=&quot;3&quot; unique_id=&quot;10011&quot;&gt;&lt;property id=&quot;20148&quot; value=&quot;5&quot;/&gt;&lt;property id=&quot;20300&quot; value=&quot;Slide 7&quot;/&gt;&lt;property id=&quot;20307&quot; value=&quot;261&quot;/&gt;&lt;/object&gt;&lt;object type=&quot;3&quot; unique_id=&quot;10012&quot;&gt;&lt;property id=&quot;20148&quot; value=&quot;5&quot;/&gt;&lt;property id=&quot;20300&quot; value=&quot;Slide 8&quot;/&gt;&lt;property id=&quot;20307&quot; value=&quot;262&quot;/&gt;&lt;/object&gt;&lt;object type=&quot;3&quot; unique_id=&quot;10013&quot;&gt;&lt;property id=&quot;20148&quot; value=&quot;5&quot;/&gt;&lt;property id=&quot;20300&quot; value=&quot;Slide 9&quot;/&gt;&lt;property id=&quot;20307&quot; value=&quot;263&quot;/&gt;&lt;/object&gt;&lt;object type=&quot;3&quot; unique_id=&quot;10014&quot;&gt;&lt;property id=&quot;20148&quot; value=&quot;5&quot;/&gt;&lt;property id=&quot;20300&quot; value=&quot;Slide 10&quot;/&gt;&lt;property id=&quot;20307&quot; value=&quot;264&quot;/&gt;&lt;/object&gt;&lt;object type=&quot;3&quot; unique_id=&quot;10015&quot;&gt;&lt;property id=&quot;20148&quot; value=&quot;5&quot;/&gt;&lt;property id=&quot;20300&quot; value=&quot;Slide 11 - &amp;quot;3.Viết số thích hợp vào chỗ chấm  để có ba số tự nhiên liên tiếp:&amp;quot;&quot;/&gt;&lt;property id=&quot;20307&quot; value=&quot;265&quot;/&gt;&lt;/object&gt;&lt;object type=&quot;3&quot; unique_id=&quot;10016&quot;&gt;&lt;property id=&quot;20148&quot; value=&quot;5&quot;/&gt;&lt;property id=&quot;20300&quot; value=&quot;Slide 12 - &amp;quot;4. Viết số thích hợp vào chỗ chấm :&amp;quot;&quot;/&gt;&lt;property id=&quot;20307&quot; value=&quot;266&quot;/&gt;&lt;/object&gt;&lt;object type=&quot;3&quot; unique_id=&quot;10018&quot;&gt;&lt;property id=&quot;20148&quot; value=&quot;5&quot;/&gt;&lt;property id=&quot;20300&quot; value=&quot;Slide 13 - &amp;quot;CỦNG CỐ&amp;quot;&quot;/&gt;&lt;property id=&quot;20307&quot; value=&quot;281&quot;/&gt;&lt;/object&gt;&lt;object type=&quot;3&quot; unique_id=&quot;10019&quot;&gt;&lt;property id=&quot;20148&quot; value=&quot;5&quot;/&gt;&lt;property id=&quot;20300&quot; value=&quot;Slide 15&quot;/&gt;&lt;property id=&quot;20307&quot; value=&quot;275&quot;/&gt;&lt;/object&gt;&lt;object type=&quot;3&quot; unique_id=&quot;114736&quot;&gt;&lt;property id=&quot;20148&quot; value=&quot;5&quot;/&gt;&lt;property id=&quot;20300&quot; value=&quot;Slide 1&quot;/&gt;&lt;property id=&quot;20307&quot; value=&quot;282&quot;/&gt;&lt;/object&gt;&lt;object type=&quot;3&quot; unique_id=&quot;117899&quot;&gt;&lt;property id=&quot;20148&quot; value=&quot;5&quot;/&gt;&lt;property id=&quot;20300&quot; value=&quot;Slide 14&quot;/&gt;&lt;property id=&quot;20307&quot; value=&quot;283&quot;/&gt;&lt;/object&gt;&lt;/object&gt;&lt;object type=&quot;8&quot; unique_id=&quot;10038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2|5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9.3|9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5.2|3.4|1.8|5.5|1.7|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2.3|7.9|24.1|10.7|37.8|1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9|4.6|2.3|3.7|3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4|7.1|3|5.6|5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|122.5|19.3|16.8|9|2.8|9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77.8|3.4|2.7|2.3|2.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421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3.Viết số thích hợp vào chỗ chấm  để có ba số tự nhiên liên tiếp:</vt:lpstr>
      <vt:lpstr>4. Viết số thích hợp vào chỗ chấm :</vt:lpstr>
      <vt:lpstr>XIN CHÀO TẠM BIỆT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SOẠN MÔN TOÁN – LỚP 4</dc:title>
  <dc:creator>User</dc:creator>
  <cp:lastModifiedBy>WIN</cp:lastModifiedBy>
  <cp:revision>103</cp:revision>
  <dcterms:created xsi:type="dcterms:W3CDTF">2009-12-05T02:19:53Z</dcterms:created>
  <dcterms:modified xsi:type="dcterms:W3CDTF">2021-10-07T02:16:26Z</dcterms:modified>
</cp:coreProperties>
</file>