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79" r:id="rId2"/>
    <p:sldId id="277" r:id="rId3"/>
    <p:sldId id="284" r:id="rId4"/>
    <p:sldId id="285" r:id="rId5"/>
    <p:sldId id="287" r:id="rId6"/>
    <p:sldId id="263" r:id="rId7"/>
    <p:sldId id="264" r:id="rId8"/>
    <p:sldId id="265" r:id="rId9"/>
    <p:sldId id="266" r:id="rId10"/>
    <p:sldId id="288" r:id="rId11"/>
  </p:sldIdLst>
  <p:sldSz cx="9144000" cy="6858000" type="screen4x3"/>
  <p:notesSz cx="6858000" cy="9144000"/>
  <p:custDataLst>
    <p:tags r:id="rId12"/>
  </p:custDataLst>
  <p:defaultTextStyle>
    <a:defPPr>
      <a:defRPr lang="vi-V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A50021"/>
    <a:srgbClr val="FF00FF"/>
    <a:srgbClr val="990000"/>
    <a:srgbClr val="FF3399"/>
    <a:srgbClr val="FF33CC"/>
    <a:srgbClr val="FFFF66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84" y="-3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ề bản chiế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Tiêu đề phụ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vi-VN"/>
              <a:t>Bấm &amp; sửa kiểu phụ đề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F6C078-13F6-45C5-92FF-A42E32A8CD9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5412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FE90E3-357A-4441-8BE8-B07DCF2E51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376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Dọc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059E19-E24D-46DA-B43C-D82BC2FB7A5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5603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A54CDD-7E72-410A-BD93-6DCA85F275E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31246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ầu trang của Phầ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61C8B0-BE07-4346-B46F-EDA9D6C2AF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8409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0DE99E-D22D-438C-898A-58FC8ACD578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8887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ép 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Nơi giữ chỗ cho Văn bản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6" name="Nơi giữ chỗ cho Nội dung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98F7D4-CAC7-4B78-8C07-0F76E61DB6B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5706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F990E3-A8F2-4542-AE9A-08A8B5DC0FE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6728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16FB1E-271E-4B88-90E3-FDE0C67CD97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1260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ội dung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FDF647-9CCE-409D-986D-6990B5F5C04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2897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Ảnh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Hình ảnh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556FE0-7750-407C-8673-14A3321A0F9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1903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532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endParaRPr lang="en-US"/>
          </a:p>
        </p:txBody>
      </p:sp>
      <p:sp>
        <p:nvSpPr>
          <p:cNvPr id="532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en-US"/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21987C5D-9D9E-489A-85A5-E91AE88C925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4" r:id="rId1"/>
    <p:sldLayoutId id="2147483875" r:id="rId2"/>
    <p:sldLayoutId id="2147483876" r:id="rId3"/>
    <p:sldLayoutId id="2147483877" r:id="rId4"/>
    <p:sldLayoutId id="2147483878" r:id="rId5"/>
    <p:sldLayoutId id="2147483879" r:id="rId6"/>
    <p:sldLayoutId id="2147483880" r:id="rId7"/>
    <p:sldLayoutId id="2147483881" r:id="rId8"/>
    <p:sldLayoutId id="2147483882" r:id="rId9"/>
    <p:sldLayoutId id="2147483883" r:id="rId10"/>
    <p:sldLayoutId id="214748388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WordArt 20"/>
          <p:cNvSpPr>
            <a:spLocks noChangeArrowheads="1" noChangeShapeType="1" noTextEdit="1"/>
          </p:cNvSpPr>
          <p:nvPr/>
        </p:nvSpPr>
        <p:spPr bwMode="auto">
          <a:xfrm>
            <a:off x="762794" y="620688"/>
            <a:ext cx="7618412" cy="177864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7204"/>
              </a:avLst>
            </a:prstTxWarp>
          </a:bodyPr>
          <a:lstStyle/>
          <a:p>
            <a:pPr algn="ctr">
              <a:defRPr/>
            </a:pPr>
            <a:r>
              <a:rPr lang="en-US" sz="4800" kern="10" dirty="0" err="1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latin typeface="Times New Roman"/>
                <a:cs typeface="Times New Roman"/>
              </a:rPr>
              <a:t>Toán</a:t>
            </a:r>
            <a:endParaRPr lang="en-US" sz="4800" kern="10" dirty="0">
              <a:ln w="9525">
                <a:solidFill>
                  <a:srgbClr val="0000FF"/>
                </a:solidFill>
                <a:round/>
                <a:headEnd/>
                <a:tailEnd/>
              </a:ln>
              <a:latin typeface="Times New Roman"/>
              <a:cs typeface="Times New Roman"/>
            </a:endParaRPr>
          </a:p>
          <a:p>
            <a:pPr algn="ctr">
              <a:defRPr/>
            </a:pPr>
            <a:r>
              <a:rPr lang="en-US" sz="4800" kern="10" dirty="0" err="1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3333FF"/>
                </a:solidFill>
                <a:latin typeface="Times New Roman"/>
                <a:cs typeface="Times New Roman"/>
              </a:rPr>
              <a:t>Dãy</a:t>
            </a:r>
            <a:r>
              <a:rPr lang="en-US" sz="4800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3333FF"/>
                </a:solidFill>
                <a:latin typeface="Times New Roman"/>
                <a:cs typeface="Times New Roman"/>
              </a:rPr>
              <a:t> </a:t>
            </a:r>
            <a:r>
              <a:rPr lang="en-US" sz="4800" kern="10" dirty="0" err="1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3333FF"/>
                </a:solidFill>
                <a:latin typeface="Times New Roman"/>
                <a:cs typeface="Times New Roman"/>
              </a:rPr>
              <a:t>số</a:t>
            </a:r>
            <a:r>
              <a:rPr lang="en-US" sz="4800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3333FF"/>
                </a:solidFill>
                <a:latin typeface="Times New Roman"/>
                <a:cs typeface="Times New Roman"/>
              </a:rPr>
              <a:t> </a:t>
            </a:r>
            <a:r>
              <a:rPr lang="en-US" sz="4800" kern="10" dirty="0" err="1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3333FF"/>
                </a:solidFill>
                <a:latin typeface="Times New Roman"/>
                <a:cs typeface="Times New Roman"/>
              </a:rPr>
              <a:t>tự</a:t>
            </a:r>
            <a:r>
              <a:rPr lang="en-US" sz="4800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3333FF"/>
                </a:solidFill>
                <a:latin typeface="Times New Roman"/>
                <a:cs typeface="Times New Roman"/>
              </a:rPr>
              <a:t> </a:t>
            </a:r>
            <a:r>
              <a:rPr lang="en-US" sz="4800" kern="10" dirty="0" err="1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3333FF"/>
                </a:solidFill>
                <a:latin typeface="Times New Roman"/>
                <a:cs typeface="Times New Roman"/>
              </a:rPr>
              <a:t>nhiên</a:t>
            </a:r>
            <a:endParaRPr lang="en-US" sz="4800" kern="10" dirty="0" smtClean="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3333FF"/>
              </a:solidFill>
              <a:latin typeface="Times New Roman"/>
              <a:cs typeface="Times New Roman"/>
            </a:endParaRPr>
          </a:p>
          <a:p>
            <a:pPr algn="ctr">
              <a:defRPr/>
            </a:pPr>
            <a:r>
              <a:rPr lang="en-US" sz="4800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3333FF"/>
                </a:solidFill>
                <a:latin typeface="Times New Roman"/>
                <a:cs typeface="Times New Roman"/>
              </a:rPr>
              <a:t>s/19</a:t>
            </a:r>
            <a:endParaRPr lang="en-US" sz="4800" kern="10" dirty="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3333FF"/>
              </a:solidFill>
              <a:latin typeface="Times New Roman"/>
              <a:cs typeface="Times New Roman"/>
            </a:endParaRPr>
          </a:p>
        </p:txBody>
      </p:sp>
      <p:sp>
        <p:nvSpPr>
          <p:cNvPr id="15363" name="WordArt 21"/>
          <p:cNvSpPr>
            <a:spLocks noChangeArrowheads="1" noChangeShapeType="1" noTextEdit="1"/>
          </p:cNvSpPr>
          <p:nvPr/>
        </p:nvSpPr>
        <p:spPr bwMode="auto">
          <a:xfrm>
            <a:off x="571500" y="2928938"/>
            <a:ext cx="8343900" cy="37004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endParaRPr lang="en-US" sz="3600" b="1" kern="1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99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grpSp>
        <p:nvGrpSpPr>
          <p:cNvPr id="15364" name="Group 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8" y="0"/>
            <a:chExt cx="5760" cy="4320"/>
          </a:xfrm>
        </p:grpSpPr>
        <p:pic>
          <p:nvPicPr>
            <p:cNvPr id="15368" name="Picture 6" descr="GRANS024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31882" flipH="1">
              <a:off x="4848" y="3394"/>
              <a:ext cx="912" cy="9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369" name="Picture 7" descr="GRANS024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465066">
              <a:off x="96" y="3394"/>
              <a:ext cx="961" cy="9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5370" name="Group 8"/>
            <p:cNvGrpSpPr>
              <a:grpSpLocks/>
            </p:cNvGrpSpPr>
            <p:nvPr/>
          </p:nvGrpSpPr>
          <p:grpSpPr bwMode="auto">
            <a:xfrm>
              <a:off x="8" y="0"/>
              <a:ext cx="5760" cy="4320"/>
              <a:chOff x="672" y="0"/>
              <a:chExt cx="5760" cy="4320"/>
            </a:xfrm>
          </p:grpSpPr>
          <p:pic>
            <p:nvPicPr>
              <p:cNvPr id="15371" name="Picture 9" descr="BD21325_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2" y="4176"/>
                <a:ext cx="5760" cy="14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5372" name="Picture 10" descr="BD21325_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2" y="0"/>
                <a:ext cx="5760" cy="14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5373" name="Picture 11" descr="BD21325_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288" y="192"/>
                <a:ext cx="144" cy="398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5374" name="Picture 12" descr="BD21325_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2" y="0"/>
                <a:ext cx="153" cy="422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pic>
        <p:nvPicPr>
          <p:cNvPr id="15365" name="Picture 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820"/>
          <a:stretch>
            <a:fillRect/>
          </a:stretch>
        </p:blipFill>
        <p:spPr bwMode="auto">
          <a:xfrm>
            <a:off x="833438" y="2492375"/>
            <a:ext cx="1958975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4395" t="-36217" r="-10484" b="3865"/>
          <a:stretch>
            <a:fillRect/>
          </a:stretch>
        </p:blipFill>
        <p:spPr bwMode="auto">
          <a:xfrm>
            <a:off x="1797050" y="2133600"/>
            <a:ext cx="4343400" cy="422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7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7100" y="2492375"/>
            <a:ext cx="2565400" cy="2938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Tm="16388">
    <p:cover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3" name="Rectangle 5"/>
          <p:cNvSpPr>
            <a:spLocks noGrp="1" noChangeArrowheads="1"/>
          </p:cNvSpPr>
          <p:nvPr>
            <p:ph type="title"/>
          </p:nvPr>
        </p:nvSpPr>
        <p:spPr>
          <a:xfrm>
            <a:off x="755650" y="1416050"/>
            <a:ext cx="7031038" cy="1008063"/>
          </a:xfrm>
          <a:noFill/>
        </p:spPr>
        <p:txBody>
          <a:bodyPr/>
          <a:lstStyle/>
          <a:p>
            <a:pPr eaLnBrk="1" hangingPunct="1"/>
            <a:r>
              <a:rPr lang="en-US" altLang="en-US" sz="3600" b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XIN CHÀO TẠM BIỆT</a:t>
            </a:r>
            <a:endParaRPr lang="vi-VN" altLang="en-US" sz="3600" b="1" dirty="0" smtClean="0">
              <a:solidFill>
                <a:srgbClr val="99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585" name="Text Box 20"/>
          <p:cNvSpPr txBox="1">
            <a:spLocks noChangeArrowheads="1"/>
          </p:cNvSpPr>
          <p:nvPr/>
        </p:nvSpPr>
        <p:spPr bwMode="auto">
          <a:xfrm>
            <a:off x="4643438" y="4292600"/>
            <a:ext cx="660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altLang="en-US" b="1">
                <a:solidFill>
                  <a:srgbClr val="990000"/>
                </a:solidFill>
              </a:rPr>
              <a:t> </a:t>
            </a:r>
          </a:p>
        </p:txBody>
      </p:sp>
      <p:sp>
        <p:nvSpPr>
          <p:cNvPr id="24586" name="Text Box 25"/>
          <p:cNvSpPr txBox="1">
            <a:spLocks noChangeArrowheads="1"/>
          </p:cNvSpPr>
          <p:nvPr/>
        </p:nvSpPr>
        <p:spPr bwMode="auto">
          <a:xfrm>
            <a:off x="5435600" y="4292600"/>
            <a:ext cx="660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altLang="en-US" b="1">
                <a:solidFill>
                  <a:srgbClr val="990000"/>
                </a:solidFill>
              </a:rPr>
              <a:t> </a:t>
            </a:r>
          </a:p>
        </p:txBody>
      </p:sp>
      <p:sp>
        <p:nvSpPr>
          <p:cNvPr id="24587" name="Text Box 27"/>
          <p:cNvSpPr txBox="1">
            <a:spLocks noChangeArrowheads="1"/>
          </p:cNvSpPr>
          <p:nvPr/>
        </p:nvSpPr>
        <p:spPr bwMode="auto">
          <a:xfrm>
            <a:off x="6948488" y="4292600"/>
            <a:ext cx="660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altLang="en-US" b="1">
                <a:solidFill>
                  <a:srgbClr val="990000"/>
                </a:solidFill>
              </a:rPr>
              <a:t> </a:t>
            </a:r>
          </a:p>
        </p:txBody>
      </p:sp>
      <p:sp>
        <p:nvSpPr>
          <p:cNvPr id="24588" name="Text Box 31"/>
          <p:cNvSpPr txBox="1">
            <a:spLocks noChangeArrowheads="1"/>
          </p:cNvSpPr>
          <p:nvPr/>
        </p:nvSpPr>
        <p:spPr bwMode="auto">
          <a:xfrm>
            <a:off x="4486275" y="5848350"/>
            <a:ext cx="660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altLang="en-US" b="1">
                <a:solidFill>
                  <a:srgbClr val="990000"/>
                </a:solidFill>
              </a:rPr>
              <a:t> </a:t>
            </a:r>
          </a:p>
        </p:txBody>
      </p:sp>
      <p:sp>
        <p:nvSpPr>
          <p:cNvPr id="24589" name="Text Box 34"/>
          <p:cNvSpPr txBox="1">
            <a:spLocks noChangeArrowheads="1"/>
          </p:cNvSpPr>
          <p:nvPr/>
        </p:nvSpPr>
        <p:spPr bwMode="auto">
          <a:xfrm>
            <a:off x="6877050" y="5876925"/>
            <a:ext cx="660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altLang="en-US" b="1">
                <a:solidFill>
                  <a:srgbClr val="990000"/>
                </a:solidFill>
              </a:rPr>
              <a:t>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11754105"/>
      </p:ext>
    </p:extLst>
  </p:cSld>
  <p:clrMapOvr>
    <a:masterClrMapping/>
  </p:clrMapOvr>
  <p:transition advTm="4225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81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81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8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8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8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8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403648" y="620688"/>
            <a:ext cx="6624735" cy="136845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  <a:p>
            <a:pPr algn="ctr"/>
            <a:r>
              <a:rPr lang="en-US" sz="4000" b="1" dirty="0">
                <a:solidFill>
                  <a:srgbClr val="FFFF00"/>
                </a:solidFill>
              </a:rPr>
              <a:t>KIẾN THỨC TRỌNG TÂM</a:t>
            </a:r>
          </a:p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539552" y="2420888"/>
            <a:ext cx="7992888" cy="936104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b="1" dirty="0">
                <a:solidFill>
                  <a:srgbClr val="0000FF"/>
                </a:solidFill>
              </a:rPr>
              <a:t>1. </a:t>
            </a:r>
            <a:r>
              <a:rPr lang="en-US" sz="3600" b="1" dirty="0" err="1">
                <a:solidFill>
                  <a:srgbClr val="0000FF"/>
                </a:solidFill>
              </a:rPr>
              <a:t>Nhận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biết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số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tự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nhiên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và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dãy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số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tự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nhiên</a:t>
            </a:r>
            <a:endParaRPr lang="en-US" sz="3600" b="1" dirty="0">
              <a:solidFill>
                <a:srgbClr val="0000FF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539552" y="3716338"/>
            <a:ext cx="7992888" cy="1080814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b="1" dirty="0">
                <a:solidFill>
                  <a:srgbClr val="FFFF00"/>
                </a:solidFill>
              </a:rPr>
              <a:t>2. </a:t>
            </a:r>
            <a:r>
              <a:rPr lang="en-US" sz="3600" b="1" dirty="0" err="1">
                <a:solidFill>
                  <a:srgbClr val="FFFF00"/>
                </a:solidFill>
              </a:rPr>
              <a:t>Nắm</a:t>
            </a:r>
            <a:r>
              <a:rPr lang="en-US" sz="3600" b="1" dirty="0">
                <a:solidFill>
                  <a:srgbClr val="FFFF00"/>
                </a:solidFill>
              </a:rPr>
              <a:t> </a:t>
            </a:r>
            <a:r>
              <a:rPr lang="en-US" sz="3600" b="1" dirty="0" err="1">
                <a:solidFill>
                  <a:srgbClr val="FFFF00"/>
                </a:solidFill>
              </a:rPr>
              <a:t>được</a:t>
            </a:r>
            <a:r>
              <a:rPr lang="en-US" sz="3600" b="1" dirty="0">
                <a:solidFill>
                  <a:srgbClr val="FFFF00"/>
                </a:solidFill>
              </a:rPr>
              <a:t> </a:t>
            </a:r>
            <a:r>
              <a:rPr lang="en-US" sz="3600" b="1" dirty="0" err="1">
                <a:solidFill>
                  <a:srgbClr val="FFFF00"/>
                </a:solidFill>
              </a:rPr>
              <a:t>một</a:t>
            </a:r>
            <a:r>
              <a:rPr lang="en-US" sz="3600" b="1" dirty="0">
                <a:solidFill>
                  <a:srgbClr val="FFFF00"/>
                </a:solidFill>
              </a:rPr>
              <a:t> </a:t>
            </a:r>
            <a:r>
              <a:rPr lang="en-US" sz="3600" b="1" dirty="0" err="1">
                <a:solidFill>
                  <a:srgbClr val="FFFF00"/>
                </a:solidFill>
              </a:rPr>
              <a:t>số</a:t>
            </a:r>
            <a:r>
              <a:rPr lang="en-US" sz="3600" b="1" dirty="0">
                <a:solidFill>
                  <a:srgbClr val="FFFF00"/>
                </a:solidFill>
              </a:rPr>
              <a:t> </a:t>
            </a:r>
            <a:r>
              <a:rPr lang="en-US" sz="3600" b="1" dirty="0" err="1">
                <a:solidFill>
                  <a:srgbClr val="FFFF00"/>
                </a:solidFill>
              </a:rPr>
              <a:t>đặc</a:t>
            </a:r>
            <a:r>
              <a:rPr lang="en-US" sz="3600" b="1" dirty="0">
                <a:solidFill>
                  <a:srgbClr val="FFFF00"/>
                </a:solidFill>
              </a:rPr>
              <a:t> </a:t>
            </a:r>
            <a:r>
              <a:rPr lang="en-US" sz="3600" b="1" dirty="0" err="1">
                <a:solidFill>
                  <a:srgbClr val="FFFF00"/>
                </a:solidFill>
              </a:rPr>
              <a:t>điểm</a:t>
            </a:r>
            <a:r>
              <a:rPr lang="en-US" sz="3600" b="1" dirty="0">
                <a:solidFill>
                  <a:srgbClr val="FFFF00"/>
                </a:solidFill>
              </a:rPr>
              <a:t> </a:t>
            </a:r>
            <a:r>
              <a:rPr lang="en-US" sz="3600" b="1" dirty="0" err="1">
                <a:solidFill>
                  <a:srgbClr val="FFFF00"/>
                </a:solidFill>
              </a:rPr>
              <a:t>của</a:t>
            </a:r>
            <a:r>
              <a:rPr lang="en-US" sz="3600" b="1" dirty="0">
                <a:solidFill>
                  <a:srgbClr val="FFFF00"/>
                </a:solidFill>
              </a:rPr>
              <a:t> </a:t>
            </a:r>
            <a:r>
              <a:rPr lang="en-US" sz="3600" b="1" dirty="0" err="1">
                <a:solidFill>
                  <a:srgbClr val="FFFF00"/>
                </a:solidFill>
              </a:rPr>
              <a:t>dãy</a:t>
            </a:r>
            <a:r>
              <a:rPr lang="en-US" sz="3600" b="1" dirty="0">
                <a:solidFill>
                  <a:srgbClr val="FFFF00"/>
                </a:solidFill>
              </a:rPr>
              <a:t> </a:t>
            </a:r>
            <a:r>
              <a:rPr lang="en-US" sz="3600" b="1" dirty="0" err="1">
                <a:solidFill>
                  <a:srgbClr val="FFFF00"/>
                </a:solidFill>
              </a:rPr>
              <a:t>số</a:t>
            </a:r>
            <a:r>
              <a:rPr lang="en-US" sz="3600" b="1" dirty="0">
                <a:solidFill>
                  <a:srgbClr val="FFFF00"/>
                </a:solidFill>
              </a:rPr>
              <a:t> </a:t>
            </a:r>
            <a:r>
              <a:rPr lang="en-US" sz="3600" b="1" dirty="0" err="1">
                <a:solidFill>
                  <a:srgbClr val="FFFF00"/>
                </a:solidFill>
              </a:rPr>
              <a:t>tự</a:t>
            </a:r>
            <a:r>
              <a:rPr lang="en-US" sz="3600" b="1" dirty="0">
                <a:solidFill>
                  <a:srgbClr val="FFFF00"/>
                </a:solidFill>
              </a:rPr>
              <a:t> </a:t>
            </a:r>
            <a:r>
              <a:rPr lang="en-US" sz="3600" b="1" dirty="0" err="1">
                <a:solidFill>
                  <a:srgbClr val="FFFF00"/>
                </a:solidFill>
              </a:rPr>
              <a:t>nhiên</a:t>
            </a:r>
            <a:endParaRPr lang="en-US" sz="3600" b="1" dirty="0">
              <a:solidFill>
                <a:srgbClr val="FFFF00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advTm="1785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468313" y="464108"/>
            <a:ext cx="8208267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800" b="1" dirty="0">
                <a:solidFill>
                  <a:srgbClr val="A50021"/>
                </a:solidFill>
              </a:rPr>
              <a:t>1. </a:t>
            </a:r>
            <a:r>
              <a:rPr lang="en-US" sz="2800" dirty="0" err="1" smtClean="0"/>
              <a:t>Các</a:t>
            </a:r>
            <a:r>
              <a:rPr lang="en-US" sz="2800" dirty="0" smtClean="0"/>
              <a:t> </a:t>
            </a:r>
            <a:r>
              <a:rPr lang="en-US" sz="2800" dirty="0" err="1"/>
              <a:t>số</a:t>
            </a:r>
            <a:r>
              <a:rPr lang="en-US" sz="2800" dirty="0"/>
              <a:t>: 0,1,2,3,…..9,10,…..100,…….,1000</a:t>
            </a:r>
            <a:r>
              <a:rPr lang="en-US" sz="2800" dirty="0" smtClean="0"/>
              <a:t>, ….. </a:t>
            </a:r>
            <a:r>
              <a:rPr lang="en-US" sz="2800" dirty="0" err="1" smtClean="0"/>
              <a:t>là</a:t>
            </a:r>
            <a:r>
              <a:rPr lang="en-US" sz="2800" dirty="0" smtClean="0"/>
              <a:t> </a:t>
            </a:r>
            <a:r>
              <a:rPr lang="en-US" sz="2800" dirty="0" err="1" smtClean="0"/>
              <a:t>các</a:t>
            </a:r>
            <a:r>
              <a:rPr lang="en-US" sz="2800" b="1" dirty="0" smtClean="0">
                <a:solidFill>
                  <a:srgbClr val="A50021"/>
                </a:solidFill>
              </a:rPr>
              <a:t> </a:t>
            </a:r>
            <a:r>
              <a:rPr lang="en-US" sz="2800" b="1" dirty="0" err="1" smtClean="0">
                <a:solidFill>
                  <a:srgbClr val="A50021"/>
                </a:solidFill>
              </a:rPr>
              <a:t>số</a:t>
            </a:r>
            <a:r>
              <a:rPr lang="en-US" sz="2800" b="1" dirty="0" smtClean="0">
                <a:solidFill>
                  <a:srgbClr val="A50021"/>
                </a:solidFill>
              </a:rPr>
              <a:t> </a:t>
            </a:r>
            <a:r>
              <a:rPr lang="en-US" sz="2800" b="1" dirty="0" err="1" smtClean="0">
                <a:solidFill>
                  <a:srgbClr val="A50021"/>
                </a:solidFill>
              </a:rPr>
              <a:t>tự</a:t>
            </a:r>
            <a:r>
              <a:rPr lang="en-US" sz="2800" b="1" dirty="0" smtClean="0">
                <a:solidFill>
                  <a:srgbClr val="A50021"/>
                </a:solidFill>
              </a:rPr>
              <a:t> </a:t>
            </a:r>
            <a:r>
              <a:rPr lang="en-US" sz="2800" b="1" dirty="0" err="1" smtClean="0">
                <a:solidFill>
                  <a:srgbClr val="A50021"/>
                </a:solidFill>
              </a:rPr>
              <a:t>nhiên</a:t>
            </a:r>
            <a:r>
              <a:rPr lang="en-US" sz="2800" b="1" dirty="0" smtClean="0">
                <a:solidFill>
                  <a:srgbClr val="A50021"/>
                </a:solidFill>
              </a:rPr>
              <a:t>.</a:t>
            </a:r>
            <a:endParaRPr lang="en-US" sz="2800" b="1" dirty="0">
              <a:solidFill>
                <a:srgbClr val="A50021"/>
              </a:solidFill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68314" y="1700808"/>
            <a:ext cx="8136134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 b="1" dirty="0" smtClean="0"/>
              <a:t> </a:t>
            </a:r>
            <a:r>
              <a:rPr lang="en-US" sz="2800" dirty="0" err="1"/>
              <a:t>Các</a:t>
            </a:r>
            <a:r>
              <a:rPr lang="en-US" sz="2800" dirty="0"/>
              <a:t> </a:t>
            </a:r>
            <a:r>
              <a:rPr lang="en-US" sz="2800" dirty="0" err="1"/>
              <a:t>số</a:t>
            </a:r>
            <a:r>
              <a:rPr lang="en-US" sz="2800" dirty="0"/>
              <a:t> </a:t>
            </a:r>
            <a:r>
              <a:rPr lang="en-US" sz="2800" dirty="0" err="1"/>
              <a:t>tự</a:t>
            </a:r>
            <a:r>
              <a:rPr lang="en-US" sz="2800" dirty="0"/>
              <a:t> </a:t>
            </a:r>
            <a:r>
              <a:rPr lang="en-US" sz="2800" dirty="0" err="1"/>
              <a:t>nhiên</a:t>
            </a:r>
            <a:r>
              <a:rPr lang="en-US" sz="2800" dirty="0"/>
              <a:t> </a:t>
            </a:r>
            <a:r>
              <a:rPr lang="en-US" sz="2800" dirty="0" err="1"/>
              <a:t>được</a:t>
            </a:r>
            <a:r>
              <a:rPr lang="en-US" sz="2800" dirty="0"/>
              <a:t> </a:t>
            </a:r>
            <a:r>
              <a:rPr lang="en-US" sz="2800" dirty="0" err="1"/>
              <a:t>sắp</a:t>
            </a:r>
            <a:r>
              <a:rPr lang="en-US" sz="2800" dirty="0"/>
              <a:t> </a:t>
            </a:r>
            <a:r>
              <a:rPr lang="en-US" sz="2800" dirty="0" err="1"/>
              <a:t>xếp</a:t>
            </a:r>
            <a:r>
              <a:rPr lang="en-US" sz="2800" dirty="0"/>
              <a:t> </a:t>
            </a:r>
            <a:r>
              <a:rPr lang="en-US" sz="2800" dirty="0" err="1"/>
              <a:t>theo</a:t>
            </a:r>
            <a:r>
              <a:rPr lang="en-US" sz="2800" dirty="0"/>
              <a:t> </a:t>
            </a:r>
            <a:r>
              <a:rPr lang="en-US" sz="2800" dirty="0" err="1"/>
              <a:t>thứ</a:t>
            </a:r>
            <a:r>
              <a:rPr lang="en-US" sz="2800" dirty="0"/>
              <a:t> </a:t>
            </a:r>
            <a:r>
              <a:rPr lang="en-US" sz="2800" dirty="0" err="1"/>
              <a:t>tự</a:t>
            </a:r>
            <a:r>
              <a:rPr lang="en-US" sz="2800" dirty="0"/>
              <a:t> </a:t>
            </a:r>
            <a:r>
              <a:rPr lang="en-US" sz="2800" dirty="0" err="1"/>
              <a:t>từ</a:t>
            </a:r>
            <a:r>
              <a:rPr lang="en-US" sz="2800" dirty="0"/>
              <a:t> </a:t>
            </a:r>
            <a:r>
              <a:rPr lang="en-US" sz="2800" dirty="0" err="1"/>
              <a:t>bé</a:t>
            </a:r>
            <a:r>
              <a:rPr lang="en-US" sz="2800" dirty="0"/>
              <a:t> </a:t>
            </a:r>
            <a:r>
              <a:rPr lang="en-US" sz="2800" dirty="0" err="1"/>
              <a:t>đến</a:t>
            </a:r>
            <a:r>
              <a:rPr lang="en-US" sz="2800" dirty="0"/>
              <a:t> </a:t>
            </a:r>
            <a:r>
              <a:rPr lang="en-US" sz="2800" dirty="0" err="1" smtClean="0"/>
              <a:t>lớn</a:t>
            </a:r>
            <a:r>
              <a:rPr lang="en-US" sz="2800" dirty="0" smtClean="0"/>
              <a:t> </a:t>
            </a:r>
            <a:r>
              <a:rPr lang="en-US" sz="2800" dirty="0" err="1" smtClean="0"/>
              <a:t>tạo</a:t>
            </a:r>
            <a:r>
              <a:rPr lang="en-US" sz="2800" dirty="0" smtClean="0"/>
              <a:t> </a:t>
            </a:r>
            <a:r>
              <a:rPr lang="en-US" sz="2800" dirty="0" err="1" smtClean="0"/>
              <a:t>thành</a:t>
            </a:r>
            <a:r>
              <a:rPr lang="en-US" sz="2800" dirty="0" smtClean="0"/>
              <a:t> </a:t>
            </a:r>
            <a:r>
              <a:rPr lang="en-US" sz="2800" b="1" dirty="0" err="1" smtClean="0">
                <a:solidFill>
                  <a:srgbClr val="C00000"/>
                </a:solidFill>
              </a:rPr>
              <a:t>dãy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</a:rPr>
              <a:t>số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</a:rPr>
              <a:t>tự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</a:rPr>
              <a:t>nhiên</a:t>
            </a:r>
            <a:r>
              <a:rPr lang="en-US" sz="2800" b="1" dirty="0" smtClean="0">
                <a:solidFill>
                  <a:srgbClr val="C00000"/>
                </a:solidFill>
              </a:rPr>
              <a:t>: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611559" y="2905780"/>
            <a:ext cx="73437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800" dirty="0" smtClean="0"/>
              <a:t>0; 1; 2; 3; 4; 5; 6; 7; 8; 9; 10; ….</a:t>
            </a:r>
            <a:endParaRPr lang="en-US" sz="2800" dirty="0"/>
          </a:p>
        </p:txBody>
      </p:sp>
    </p:spTree>
    <p:custDataLst>
      <p:tags r:id="rId1"/>
    </p:custDataLst>
  </p:cSld>
  <p:clrMapOvr>
    <a:masterClrMapping/>
  </p:clrMapOvr>
  <p:transition advTm="4511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9863" y="1557338"/>
            <a:ext cx="5761037" cy="116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827088" y="765175"/>
            <a:ext cx="6985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200" b="1" dirty="0" smtClean="0"/>
              <a:t> </a:t>
            </a:r>
            <a:r>
              <a:rPr lang="en-US" sz="2800" b="1" dirty="0" err="1"/>
              <a:t>Biễu</a:t>
            </a:r>
            <a:r>
              <a:rPr lang="en-US" sz="2800" b="1" dirty="0"/>
              <a:t> </a:t>
            </a:r>
            <a:r>
              <a:rPr lang="en-US" sz="2800" b="1" dirty="0" err="1"/>
              <a:t>diễn</a:t>
            </a:r>
            <a:r>
              <a:rPr lang="en-US" sz="2800" b="1" dirty="0"/>
              <a:t> </a:t>
            </a:r>
            <a:r>
              <a:rPr lang="en-US" sz="2800" b="1" dirty="0" err="1"/>
              <a:t>dãy</a:t>
            </a:r>
            <a:r>
              <a:rPr lang="en-US" sz="2800" b="1" dirty="0"/>
              <a:t> </a:t>
            </a:r>
            <a:r>
              <a:rPr lang="en-US" sz="2800" b="1" dirty="0" err="1"/>
              <a:t>số</a:t>
            </a:r>
            <a:r>
              <a:rPr lang="en-US" sz="2800" b="1" dirty="0"/>
              <a:t> </a:t>
            </a:r>
            <a:r>
              <a:rPr lang="en-US" sz="2800" b="1" dirty="0" err="1"/>
              <a:t>tự</a:t>
            </a:r>
            <a:r>
              <a:rPr lang="en-US" sz="2800" b="1" dirty="0"/>
              <a:t> </a:t>
            </a:r>
            <a:r>
              <a:rPr lang="en-US" sz="2800" b="1" dirty="0" err="1"/>
              <a:t>nhiên</a:t>
            </a:r>
            <a:r>
              <a:rPr lang="en-US" sz="2800" b="1" dirty="0"/>
              <a:t> </a:t>
            </a:r>
            <a:r>
              <a:rPr lang="en-US" sz="2800" b="1" dirty="0" err="1"/>
              <a:t>trên</a:t>
            </a:r>
            <a:r>
              <a:rPr lang="en-US" sz="2800" b="1" dirty="0"/>
              <a:t> </a:t>
            </a:r>
            <a:r>
              <a:rPr lang="en-US" sz="2800" b="1" dirty="0" err="1"/>
              <a:t>tia</a:t>
            </a:r>
            <a:r>
              <a:rPr lang="en-US" sz="2800" b="1" dirty="0"/>
              <a:t> </a:t>
            </a:r>
            <a:r>
              <a:rPr lang="en-US" sz="2800" b="1" dirty="0" err="1"/>
              <a:t>số</a:t>
            </a:r>
            <a:endParaRPr lang="en-US" sz="2800" b="1" dirty="0"/>
          </a:p>
        </p:txBody>
      </p:sp>
      <p:sp>
        <p:nvSpPr>
          <p:cNvPr id="11" name="Oval 10"/>
          <p:cNvSpPr/>
          <p:nvPr/>
        </p:nvSpPr>
        <p:spPr>
          <a:xfrm>
            <a:off x="1417638" y="1806575"/>
            <a:ext cx="360362" cy="36036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1042988" y="2138363"/>
            <a:ext cx="436562" cy="80486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539750" y="2943225"/>
            <a:ext cx="15113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 b="1">
                <a:solidFill>
                  <a:srgbClr val="0000FF"/>
                </a:solidFill>
              </a:rPr>
              <a:t>Điểm gốc của tia số</a:t>
            </a:r>
          </a:p>
        </p:txBody>
      </p:sp>
      <p:sp>
        <p:nvSpPr>
          <p:cNvPr id="18" name="Oval 17"/>
          <p:cNvSpPr/>
          <p:nvPr/>
        </p:nvSpPr>
        <p:spPr>
          <a:xfrm>
            <a:off x="6732588" y="1778000"/>
            <a:ext cx="360362" cy="36036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6950075" y="2138363"/>
            <a:ext cx="468313" cy="64293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6804025" y="2787650"/>
            <a:ext cx="17557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 b="1">
                <a:solidFill>
                  <a:srgbClr val="0000FF"/>
                </a:solidFill>
              </a:rPr>
              <a:t>Tia số còn kéo dài mãi</a:t>
            </a:r>
          </a:p>
        </p:txBody>
      </p:sp>
      <p:sp>
        <p:nvSpPr>
          <p:cNvPr id="23" name="Rectangle 22"/>
          <p:cNvSpPr/>
          <p:nvPr/>
        </p:nvSpPr>
        <p:spPr>
          <a:xfrm>
            <a:off x="2589213" y="2736850"/>
            <a:ext cx="3600450" cy="1150938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2200" b="1">
                <a:solidFill>
                  <a:srgbClr val="FF0000"/>
                </a:solidFill>
              </a:rPr>
              <a:t>Mỗi số tự nhiên ứng với một điểm trên tia số</a:t>
            </a:r>
          </a:p>
        </p:txBody>
      </p:sp>
    </p:spTree>
    <p:custDataLst>
      <p:tags r:id="rId1"/>
    </p:custDataLst>
  </p:cSld>
  <p:clrMapOvr>
    <a:masterClrMapping/>
  </p:clrMapOvr>
  <p:transition advTm="4166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1" grpId="0" animBg="1"/>
      <p:bldP spid="15" grpId="0"/>
      <p:bldP spid="18" grpId="0" animBg="1"/>
      <p:bldP spid="21" grpId="0"/>
      <p:bldP spid="2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669925"/>
            <a:ext cx="5761038" cy="116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23850" y="219075"/>
            <a:ext cx="698500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200" b="1"/>
              <a:t>2. Trong dãy số tự nhiên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79438" y="1916113"/>
            <a:ext cx="76327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 b="1">
                <a:solidFill>
                  <a:srgbClr val="FF0000"/>
                </a:solidFill>
              </a:rPr>
              <a:t>- Khi thêm 1 vào bất cứ số nào thì cũng được  số tự nhiên liền sau số đó.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755650" y="2757488"/>
            <a:ext cx="76327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 b="1">
                <a:solidFill>
                  <a:srgbClr val="0000FF"/>
                </a:solidFill>
              </a:rPr>
              <a:t>   Vì vậy không có số tự nhiên lớn nhất và dãy số tự nhiên có thể kéo dài mãi.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79438" y="3640138"/>
            <a:ext cx="76327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 b="1">
                <a:solidFill>
                  <a:srgbClr val="FF0000"/>
                </a:solidFill>
              </a:rPr>
              <a:t>- Khi bớt 1 vào bất cứ số nào ( khác 0) thì cũng được  số tự nhiên liền trước số đó.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755650" y="4446588"/>
            <a:ext cx="76327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 b="1">
                <a:solidFill>
                  <a:srgbClr val="0000FF"/>
                </a:solidFill>
              </a:rPr>
              <a:t>   Vì vậy không có số tự nhiên nào liền trước số 0 nên số 0 là số tự nhiên bé nhất.</a:t>
            </a:r>
          </a:p>
        </p:txBody>
      </p:sp>
      <p:sp>
        <p:nvSpPr>
          <p:cNvPr id="10" name="Rectangle 9"/>
          <p:cNvSpPr/>
          <p:nvPr/>
        </p:nvSpPr>
        <p:spPr>
          <a:xfrm>
            <a:off x="1331913" y="5300663"/>
            <a:ext cx="6264275" cy="1152525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2200" b="1" dirty="0" err="1">
                <a:solidFill>
                  <a:srgbClr val="FF0000"/>
                </a:solidFill>
              </a:rPr>
              <a:t>Trong</a:t>
            </a:r>
            <a:r>
              <a:rPr lang="en-US" sz="2200" b="1" dirty="0">
                <a:solidFill>
                  <a:srgbClr val="FF0000"/>
                </a:solidFill>
              </a:rPr>
              <a:t> </a:t>
            </a:r>
            <a:r>
              <a:rPr lang="en-US" sz="2200" b="1" dirty="0" err="1">
                <a:solidFill>
                  <a:srgbClr val="FF0000"/>
                </a:solidFill>
              </a:rPr>
              <a:t>dãy</a:t>
            </a:r>
            <a:r>
              <a:rPr lang="en-US" sz="2200" b="1" dirty="0">
                <a:solidFill>
                  <a:srgbClr val="FF0000"/>
                </a:solidFill>
              </a:rPr>
              <a:t> </a:t>
            </a:r>
            <a:r>
              <a:rPr lang="en-US" sz="2200" b="1" dirty="0" err="1">
                <a:solidFill>
                  <a:srgbClr val="FF0000"/>
                </a:solidFill>
              </a:rPr>
              <a:t>số</a:t>
            </a:r>
            <a:r>
              <a:rPr lang="en-US" sz="2200" b="1" dirty="0">
                <a:solidFill>
                  <a:srgbClr val="FF0000"/>
                </a:solidFill>
              </a:rPr>
              <a:t> </a:t>
            </a:r>
            <a:r>
              <a:rPr lang="en-US" sz="2200" b="1" dirty="0" err="1">
                <a:solidFill>
                  <a:srgbClr val="FF0000"/>
                </a:solidFill>
              </a:rPr>
              <a:t>tự</a:t>
            </a:r>
            <a:r>
              <a:rPr lang="en-US" sz="2200" b="1" dirty="0">
                <a:solidFill>
                  <a:srgbClr val="FF0000"/>
                </a:solidFill>
              </a:rPr>
              <a:t> </a:t>
            </a:r>
            <a:r>
              <a:rPr lang="en-US" sz="2200" b="1" dirty="0" err="1">
                <a:solidFill>
                  <a:srgbClr val="FF0000"/>
                </a:solidFill>
              </a:rPr>
              <a:t>nhiên</a:t>
            </a:r>
            <a:r>
              <a:rPr lang="en-US" sz="2200" b="1" dirty="0">
                <a:solidFill>
                  <a:srgbClr val="FF0000"/>
                </a:solidFill>
              </a:rPr>
              <a:t>, </a:t>
            </a:r>
            <a:r>
              <a:rPr lang="en-US" sz="2200" b="1" dirty="0" err="1">
                <a:solidFill>
                  <a:srgbClr val="FF0000"/>
                </a:solidFill>
              </a:rPr>
              <a:t>hai</a:t>
            </a:r>
            <a:r>
              <a:rPr lang="en-US" sz="2200" b="1" dirty="0">
                <a:solidFill>
                  <a:srgbClr val="FF0000"/>
                </a:solidFill>
              </a:rPr>
              <a:t> </a:t>
            </a:r>
            <a:r>
              <a:rPr lang="en-US" sz="2200" b="1" dirty="0" err="1">
                <a:solidFill>
                  <a:srgbClr val="FF0000"/>
                </a:solidFill>
              </a:rPr>
              <a:t>số</a:t>
            </a:r>
            <a:r>
              <a:rPr lang="en-US" sz="2200" b="1" dirty="0">
                <a:solidFill>
                  <a:srgbClr val="FF0000"/>
                </a:solidFill>
              </a:rPr>
              <a:t> </a:t>
            </a:r>
            <a:r>
              <a:rPr lang="en-US" sz="2200" b="1" dirty="0" err="1">
                <a:solidFill>
                  <a:srgbClr val="FF0000"/>
                </a:solidFill>
              </a:rPr>
              <a:t>liên</a:t>
            </a:r>
            <a:r>
              <a:rPr lang="en-US" sz="2200" b="1" dirty="0">
                <a:solidFill>
                  <a:srgbClr val="FF0000"/>
                </a:solidFill>
              </a:rPr>
              <a:t> </a:t>
            </a:r>
            <a:r>
              <a:rPr lang="en-US" sz="2200" b="1" dirty="0" err="1">
                <a:solidFill>
                  <a:srgbClr val="FF0000"/>
                </a:solidFill>
              </a:rPr>
              <a:t>tiếp</a:t>
            </a:r>
            <a:r>
              <a:rPr lang="en-US" sz="2200" b="1" dirty="0">
                <a:solidFill>
                  <a:srgbClr val="FF0000"/>
                </a:solidFill>
              </a:rPr>
              <a:t> </a:t>
            </a:r>
            <a:r>
              <a:rPr lang="en-US" sz="2200" b="1" dirty="0" err="1">
                <a:solidFill>
                  <a:srgbClr val="FF0000"/>
                </a:solidFill>
              </a:rPr>
              <a:t>thì</a:t>
            </a:r>
            <a:r>
              <a:rPr lang="en-US" sz="2200" b="1" dirty="0">
                <a:solidFill>
                  <a:srgbClr val="FF0000"/>
                </a:solidFill>
              </a:rPr>
              <a:t> </a:t>
            </a:r>
            <a:r>
              <a:rPr lang="en-US" sz="2200" b="1" dirty="0" err="1">
                <a:solidFill>
                  <a:srgbClr val="FF0000"/>
                </a:solidFill>
              </a:rPr>
              <a:t>hơn</a:t>
            </a:r>
            <a:r>
              <a:rPr lang="en-US" sz="2200" b="1" dirty="0">
                <a:solidFill>
                  <a:srgbClr val="FF0000"/>
                </a:solidFill>
              </a:rPr>
              <a:t> </a:t>
            </a:r>
            <a:r>
              <a:rPr lang="en-US" sz="2200" b="1" dirty="0" err="1">
                <a:solidFill>
                  <a:srgbClr val="FF0000"/>
                </a:solidFill>
              </a:rPr>
              <a:t>hoặc</a:t>
            </a:r>
            <a:r>
              <a:rPr lang="en-US" sz="2200" b="1" dirty="0">
                <a:solidFill>
                  <a:srgbClr val="FF0000"/>
                </a:solidFill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</a:rPr>
              <a:t>kém</a:t>
            </a:r>
            <a:r>
              <a:rPr lang="en-US" sz="2200" b="1" dirty="0" smtClean="0">
                <a:solidFill>
                  <a:srgbClr val="FF0000"/>
                </a:solidFill>
              </a:rPr>
              <a:t> </a:t>
            </a:r>
            <a:r>
              <a:rPr lang="en-US" sz="2200" b="1" dirty="0" err="1">
                <a:solidFill>
                  <a:srgbClr val="FF0000"/>
                </a:solidFill>
              </a:rPr>
              <a:t>nhau</a:t>
            </a:r>
            <a:r>
              <a:rPr lang="en-US" sz="2200" b="1" dirty="0">
                <a:solidFill>
                  <a:srgbClr val="FF0000"/>
                </a:solidFill>
              </a:rPr>
              <a:t> 1 </a:t>
            </a:r>
            <a:r>
              <a:rPr lang="en-US" sz="2200" b="1" dirty="0" err="1">
                <a:solidFill>
                  <a:srgbClr val="FF0000"/>
                </a:solidFill>
              </a:rPr>
              <a:t>đơn</a:t>
            </a:r>
            <a:r>
              <a:rPr lang="en-US" sz="2200" b="1" dirty="0">
                <a:solidFill>
                  <a:srgbClr val="FF0000"/>
                </a:solidFill>
              </a:rPr>
              <a:t> </a:t>
            </a:r>
            <a:r>
              <a:rPr lang="en-US" sz="2200" b="1" dirty="0" err="1">
                <a:solidFill>
                  <a:srgbClr val="FF0000"/>
                </a:solidFill>
              </a:rPr>
              <a:t>vị</a:t>
            </a:r>
            <a:r>
              <a:rPr lang="en-US" sz="2200" b="1" dirty="0">
                <a:solidFill>
                  <a:srgbClr val="FF0000"/>
                </a:solidFill>
              </a:rPr>
              <a:t>.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0425"/>
    </mc:Choice>
    <mc:Fallback xmlns="">
      <p:transition spd="slow" advTm="12042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2" name="Text Box 6"/>
          <p:cNvSpPr txBox="1">
            <a:spLocks noChangeArrowheads="1"/>
          </p:cNvSpPr>
          <p:nvPr/>
        </p:nvSpPr>
        <p:spPr bwMode="auto">
          <a:xfrm>
            <a:off x="468313" y="1484313"/>
            <a:ext cx="792162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 b="1" dirty="0">
                <a:solidFill>
                  <a:srgbClr val="C00000"/>
                </a:solidFill>
              </a:rPr>
              <a:t>1. </a:t>
            </a:r>
            <a:r>
              <a:rPr lang="vi-VN" altLang="en-US" b="1" dirty="0">
                <a:solidFill>
                  <a:srgbClr val="C00000"/>
                </a:solidFill>
              </a:rPr>
              <a:t>Viết số tự nhiên liền sau của mỗi số sau vào ô trống:</a:t>
            </a:r>
          </a:p>
        </p:txBody>
      </p:sp>
      <p:sp>
        <p:nvSpPr>
          <p:cNvPr id="45063" name="Text Box 7"/>
          <p:cNvSpPr txBox="1">
            <a:spLocks noChangeArrowheads="1"/>
          </p:cNvSpPr>
          <p:nvPr/>
        </p:nvSpPr>
        <p:spPr bwMode="auto">
          <a:xfrm>
            <a:off x="1160463" y="3122613"/>
            <a:ext cx="792162" cy="590550"/>
          </a:xfrm>
          <a:prstGeom prst="rect">
            <a:avLst/>
          </a:prstGeom>
          <a:noFill/>
          <a:ln w="9525">
            <a:solidFill>
              <a:srgbClr val="99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vi-VN" altLang="en-US" b="1">
                <a:solidFill>
                  <a:srgbClr val="00B050"/>
                </a:solidFill>
              </a:rPr>
              <a:t>6</a:t>
            </a:r>
          </a:p>
        </p:txBody>
      </p:sp>
      <p:sp>
        <p:nvSpPr>
          <p:cNvPr id="45065" name="Text Box 9"/>
          <p:cNvSpPr txBox="1">
            <a:spLocks noChangeArrowheads="1"/>
          </p:cNvSpPr>
          <p:nvPr/>
        </p:nvSpPr>
        <p:spPr bwMode="auto">
          <a:xfrm>
            <a:off x="3922713" y="3122613"/>
            <a:ext cx="719137" cy="588962"/>
          </a:xfrm>
          <a:prstGeom prst="rect">
            <a:avLst/>
          </a:prstGeom>
          <a:noFill/>
          <a:ln w="9525">
            <a:solidFill>
              <a:srgbClr val="99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altLang="en-US" b="1">
                <a:solidFill>
                  <a:srgbClr val="00B050"/>
                </a:solidFill>
              </a:rPr>
              <a:t>29</a:t>
            </a:r>
          </a:p>
        </p:txBody>
      </p:sp>
      <p:sp>
        <p:nvSpPr>
          <p:cNvPr id="45067" name="Text Box 11"/>
          <p:cNvSpPr txBox="1">
            <a:spLocks noChangeArrowheads="1"/>
          </p:cNvSpPr>
          <p:nvPr/>
        </p:nvSpPr>
        <p:spPr bwMode="auto">
          <a:xfrm>
            <a:off x="6562725" y="3114675"/>
            <a:ext cx="649288" cy="588963"/>
          </a:xfrm>
          <a:prstGeom prst="rect">
            <a:avLst/>
          </a:prstGeom>
          <a:noFill/>
          <a:ln w="9525">
            <a:solidFill>
              <a:srgbClr val="99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altLang="en-US" b="1">
                <a:solidFill>
                  <a:srgbClr val="00B050"/>
                </a:solidFill>
              </a:rPr>
              <a:t>99</a:t>
            </a:r>
          </a:p>
        </p:txBody>
      </p:sp>
      <p:sp>
        <p:nvSpPr>
          <p:cNvPr id="45069" name="Text Box 13"/>
          <p:cNvSpPr txBox="1">
            <a:spLocks noChangeArrowheads="1"/>
          </p:cNvSpPr>
          <p:nvPr/>
        </p:nvSpPr>
        <p:spPr bwMode="auto">
          <a:xfrm>
            <a:off x="1881188" y="4689475"/>
            <a:ext cx="1008062" cy="588963"/>
          </a:xfrm>
          <a:prstGeom prst="rect">
            <a:avLst/>
          </a:prstGeom>
          <a:noFill/>
          <a:ln w="9525">
            <a:solidFill>
              <a:srgbClr val="99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altLang="en-US" b="1">
                <a:solidFill>
                  <a:srgbClr val="00B050"/>
                </a:solidFill>
              </a:rPr>
              <a:t>100</a:t>
            </a:r>
          </a:p>
        </p:txBody>
      </p:sp>
      <p:sp>
        <p:nvSpPr>
          <p:cNvPr id="45071" name="Text Box 15"/>
          <p:cNvSpPr txBox="1">
            <a:spLocks noChangeArrowheads="1"/>
          </p:cNvSpPr>
          <p:nvPr/>
        </p:nvSpPr>
        <p:spPr bwMode="auto">
          <a:xfrm>
            <a:off x="5265738" y="4714875"/>
            <a:ext cx="1296987" cy="588963"/>
          </a:xfrm>
          <a:prstGeom prst="rect">
            <a:avLst/>
          </a:prstGeom>
          <a:noFill/>
          <a:ln w="9525">
            <a:solidFill>
              <a:srgbClr val="99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vi-VN" altLang="en-US" b="1" dirty="0">
                <a:solidFill>
                  <a:srgbClr val="00B050"/>
                </a:solidFill>
              </a:rPr>
              <a:t>1000</a:t>
            </a:r>
          </a:p>
        </p:txBody>
      </p:sp>
      <p:sp>
        <p:nvSpPr>
          <p:cNvPr id="21512" name="Text Box 26"/>
          <p:cNvSpPr txBox="1">
            <a:spLocks noChangeArrowheads="1"/>
          </p:cNvSpPr>
          <p:nvPr/>
        </p:nvSpPr>
        <p:spPr bwMode="auto">
          <a:xfrm>
            <a:off x="-6588125" y="12499975"/>
            <a:ext cx="720725" cy="528638"/>
          </a:xfrm>
          <a:prstGeom prst="rect">
            <a:avLst/>
          </a:prstGeom>
          <a:noFill/>
          <a:ln w="9525">
            <a:solidFill>
              <a:srgbClr val="00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altLang="en-US" sz="2800" b="1">
                <a:solidFill>
                  <a:srgbClr val="FFFF00"/>
                </a:solidFill>
              </a:rPr>
              <a:t>12</a:t>
            </a:r>
          </a:p>
        </p:txBody>
      </p:sp>
      <p:sp>
        <p:nvSpPr>
          <p:cNvPr id="45088" name="Text Box 32"/>
          <p:cNvSpPr txBox="1">
            <a:spLocks noChangeArrowheads="1"/>
          </p:cNvSpPr>
          <p:nvPr/>
        </p:nvSpPr>
        <p:spPr bwMode="auto">
          <a:xfrm>
            <a:off x="1931988" y="3125788"/>
            <a:ext cx="792162" cy="588962"/>
          </a:xfrm>
          <a:prstGeom prst="rect">
            <a:avLst/>
          </a:prstGeom>
          <a:noFill/>
          <a:ln w="9525">
            <a:solidFill>
              <a:srgbClr val="99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  <a:defRPr/>
            </a:pPr>
            <a:r>
              <a:rPr lang="vi-VN" altLang="en-US" b="1" dirty="0">
                <a:solidFill>
                  <a:schemeClr val="accent6">
                    <a:lumMod val="75000"/>
                  </a:schemeClr>
                </a:solidFill>
              </a:rPr>
              <a:t>7</a:t>
            </a:r>
          </a:p>
        </p:txBody>
      </p:sp>
      <p:sp>
        <p:nvSpPr>
          <p:cNvPr id="45089" name="Text Box 33"/>
          <p:cNvSpPr txBox="1">
            <a:spLocks noChangeArrowheads="1"/>
          </p:cNvSpPr>
          <p:nvPr/>
        </p:nvSpPr>
        <p:spPr bwMode="auto">
          <a:xfrm>
            <a:off x="4657725" y="3122613"/>
            <a:ext cx="720725" cy="587375"/>
          </a:xfrm>
          <a:prstGeom prst="rect">
            <a:avLst/>
          </a:prstGeom>
          <a:noFill/>
          <a:ln w="9525">
            <a:solidFill>
              <a:srgbClr val="99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  <a:defRPr/>
            </a:pPr>
            <a:r>
              <a:rPr lang="vi-VN" altLang="en-US" b="1" dirty="0">
                <a:solidFill>
                  <a:schemeClr val="accent6">
                    <a:lumMod val="75000"/>
                  </a:schemeClr>
                </a:solidFill>
              </a:rPr>
              <a:t>30</a:t>
            </a:r>
          </a:p>
        </p:txBody>
      </p:sp>
      <p:sp>
        <p:nvSpPr>
          <p:cNvPr id="45090" name="Text Box 34"/>
          <p:cNvSpPr txBox="1">
            <a:spLocks noChangeArrowheads="1"/>
          </p:cNvSpPr>
          <p:nvPr/>
        </p:nvSpPr>
        <p:spPr bwMode="auto">
          <a:xfrm>
            <a:off x="7237413" y="3114675"/>
            <a:ext cx="1079500" cy="584200"/>
          </a:xfrm>
          <a:prstGeom prst="rect">
            <a:avLst/>
          </a:prstGeom>
          <a:noFill/>
          <a:ln w="9525">
            <a:solidFill>
              <a:srgbClr val="99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  <a:defRPr/>
            </a:pPr>
            <a:r>
              <a:rPr lang="vi-VN" altLang="en-US" b="1" smtClean="0">
                <a:solidFill>
                  <a:schemeClr val="accent6">
                    <a:lumMod val="75000"/>
                  </a:schemeClr>
                </a:solidFill>
              </a:rPr>
              <a:t>100</a:t>
            </a:r>
            <a:endParaRPr lang="vi-VN" altLang="en-US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5091" name="Text Box 35"/>
          <p:cNvSpPr txBox="1">
            <a:spLocks noChangeArrowheads="1"/>
          </p:cNvSpPr>
          <p:nvPr/>
        </p:nvSpPr>
        <p:spPr bwMode="auto">
          <a:xfrm>
            <a:off x="2916238" y="4689475"/>
            <a:ext cx="1008062" cy="588963"/>
          </a:xfrm>
          <a:prstGeom prst="rect">
            <a:avLst/>
          </a:prstGeom>
          <a:noFill/>
          <a:ln w="9525">
            <a:solidFill>
              <a:srgbClr val="99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  <a:defRPr/>
            </a:pPr>
            <a:r>
              <a:rPr lang="vi-VN" altLang="en-US" b="1" dirty="0">
                <a:solidFill>
                  <a:schemeClr val="accent6">
                    <a:lumMod val="75000"/>
                  </a:schemeClr>
                </a:solidFill>
              </a:rPr>
              <a:t>101</a:t>
            </a:r>
          </a:p>
        </p:txBody>
      </p:sp>
      <p:sp>
        <p:nvSpPr>
          <p:cNvPr id="45092" name="Text Box 36"/>
          <p:cNvSpPr txBox="1">
            <a:spLocks noChangeArrowheads="1"/>
          </p:cNvSpPr>
          <p:nvPr/>
        </p:nvSpPr>
        <p:spPr bwMode="auto">
          <a:xfrm>
            <a:off x="6562725" y="4711700"/>
            <a:ext cx="1295400" cy="588963"/>
          </a:xfrm>
          <a:prstGeom prst="rect">
            <a:avLst/>
          </a:prstGeom>
          <a:noFill/>
          <a:ln w="9525">
            <a:solidFill>
              <a:srgbClr val="99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  <a:defRPr/>
            </a:pPr>
            <a:r>
              <a:rPr lang="vi-VN" altLang="en-US" b="1" dirty="0">
                <a:solidFill>
                  <a:schemeClr val="accent6">
                    <a:lumMod val="75000"/>
                  </a:schemeClr>
                </a:solidFill>
              </a:rPr>
              <a:t>1001</a:t>
            </a:r>
          </a:p>
        </p:txBody>
      </p:sp>
    </p:spTree>
    <p:custDataLst>
      <p:tags r:id="rId1"/>
    </p:custDataLst>
  </p:cSld>
  <p:clrMapOvr>
    <a:masterClrMapping/>
  </p:clrMapOvr>
  <p:transition advTm="8097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50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50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5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50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50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5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50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50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5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50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50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5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50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50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5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88" grpId="0" animBg="1"/>
      <p:bldP spid="45089" grpId="0" animBg="1"/>
      <p:bldP spid="45090" grpId="0" animBg="1"/>
      <p:bldP spid="45091" grpId="0" animBg="1"/>
      <p:bldP spid="4509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5" name="Text Box 5"/>
          <p:cNvSpPr txBox="1">
            <a:spLocks noChangeArrowheads="1"/>
          </p:cNvSpPr>
          <p:nvPr/>
        </p:nvSpPr>
        <p:spPr bwMode="auto">
          <a:xfrm>
            <a:off x="593112" y="1412776"/>
            <a:ext cx="792162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 b="1" dirty="0">
                <a:solidFill>
                  <a:srgbClr val="C00000"/>
                </a:solidFill>
              </a:rPr>
              <a:t>2. </a:t>
            </a:r>
            <a:r>
              <a:rPr lang="vi-VN" altLang="en-US" b="1" dirty="0">
                <a:solidFill>
                  <a:srgbClr val="C00000"/>
                </a:solidFill>
              </a:rPr>
              <a:t>Viết số tự nhiên liền trước của mỗi số sau vào ô trống:</a:t>
            </a:r>
          </a:p>
        </p:txBody>
      </p:sp>
      <p:sp>
        <p:nvSpPr>
          <p:cNvPr id="46087" name="Text Box 7"/>
          <p:cNvSpPr txBox="1">
            <a:spLocks noChangeArrowheads="1"/>
          </p:cNvSpPr>
          <p:nvPr/>
        </p:nvSpPr>
        <p:spPr bwMode="auto">
          <a:xfrm>
            <a:off x="1476375" y="3741738"/>
            <a:ext cx="719138" cy="5889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altLang="en-US" b="1">
                <a:solidFill>
                  <a:srgbClr val="0000FF"/>
                </a:solidFill>
              </a:rPr>
              <a:t>1</a:t>
            </a:r>
            <a:r>
              <a:rPr lang="en-US" altLang="en-US" b="1">
                <a:solidFill>
                  <a:srgbClr val="0000FF"/>
                </a:solidFill>
              </a:rPr>
              <a:t>2</a:t>
            </a:r>
            <a:endParaRPr lang="vi-VN" altLang="en-US" b="1">
              <a:solidFill>
                <a:srgbClr val="0000FF"/>
              </a:solidFill>
            </a:endParaRPr>
          </a:p>
        </p:txBody>
      </p:sp>
      <p:sp>
        <p:nvSpPr>
          <p:cNvPr id="8197" name="Text Box 8"/>
          <p:cNvSpPr txBox="1">
            <a:spLocks noChangeArrowheads="1"/>
          </p:cNvSpPr>
          <p:nvPr/>
        </p:nvSpPr>
        <p:spPr bwMode="auto">
          <a:xfrm>
            <a:off x="757238" y="3741738"/>
            <a:ext cx="719137" cy="5889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altLang="en-US" b="1">
                <a:solidFill>
                  <a:srgbClr val="FF00FF"/>
                </a:solidFill>
              </a:rPr>
              <a:t>1</a:t>
            </a:r>
            <a:r>
              <a:rPr lang="en-US" altLang="en-US" b="1">
                <a:solidFill>
                  <a:srgbClr val="FF00FF"/>
                </a:solidFill>
              </a:rPr>
              <a:t>1</a:t>
            </a:r>
            <a:endParaRPr lang="vi-VN" altLang="en-US" b="1">
              <a:solidFill>
                <a:srgbClr val="FF00FF"/>
              </a:solidFill>
            </a:endParaRPr>
          </a:p>
        </p:txBody>
      </p:sp>
      <p:sp>
        <p:nvSpPr>
          <p:cNvPr id="46089" name="Text Box 9"/>
          <p:cNvSpPr txBox="1">
            <a:spLocks noChangeArrowheads="1"/>
          </p:cNvSpPr>
          <p:nvPr/>
        </p:nvSpPr>
        <p:spPr bwMode="auto">
          <a:xfrm>
            <a:off x="4284663" y="3741738"/>
            <a:ext cx="1079500" cy="5889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b="1" dirty="0">
                <a:solidFill>
                  <a:srgbClr val="0000FF"/>
                </a:solidFill>
              </a:rPr>
              <a:t>100</a:t>
            </a:r>
            <a:endParaRPr lang="vi-VN" altLang="en-US" b="1" dirty="0">
              <a:solidFill>
                <a:srgbClr val="0000FF"/>
              </a:solidFill>
            </a:endParaRPr>
          </a:p>
        </p:txBody>
      </p:sp>
      <p:sp>
        <p:nvSpPr>
          <p:cNvPr id="8199" name="Text Box 11"/>
          <p:cNvSpPr txBox="1">
            <a:spLocks noChangeArrowheads="1"/>
          </p:cNvSpPr>
          <p:nvPr/>
        </p:nvSpPr>
        <p:spPr bwMode="auto">
          <a:xfrm>
            <a:off x="3203575" y="3741738"/>
            <a:ext cx="1079500" cy="5889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FF"/>
                </a:solidFill>
              </a:rPr>
              <a:t>99</a:t>
            </a:r>
            <a:endParaRPr lang="vi-VN" altLang="en-US" b="1">
              <a:solidFill>
                <a:srgbClr val="FF00FF"/>
              </a:solidFill>
            </a:endParaRPr>
          </a:p>
        </p:txBody>
      </p:sp>
      <p:sp>
        <p:nvSpPr>
          <p:cNvPr id="46092" name="Text Box 12"/>
          <p:cNvSpPr txBox="1">
            <a:spLocks noChangeArrowheads="1"/>
          </p:cNvSpPr>
          <p:nvPr/>
        </p:nvSpPr>
        <p:spPr bwMode="auto">
          <a:xfrm>
            <a:off x="7380288" y="3670300"/>
            <a:ext cx="1295400" cy="584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b="1" dirty="0">
                <a:solidFill>
                  <a:srgbClr val="0000FF"/>
                </a:solidFill>
              </a:rPr>
              <a:t>1000</a:t>
            </a:r>
            <a:endParaRPr lang="vi-VN" altLang="en-US" b="1" dirty="0">
              <a:solidFill>
                <a:srgbClr val="0000FF"/>
              </a:solidFill>
            </a:endParaRPr>
          </a:p>
        </p:txBody>
      </p:sp>
      <p:sp>
        <p:nvSpPr>
          <p:cNvPr id="8201" name="Text Box 13"/>
          <p:cNvSpPr txBox="1">
            <a:spLocks noChangeArrowheads="1"/>
          </p:cNvSpPr>
          <p:nvPr/>
        </p:nvSpPr>
        <p:spPr bwMode="auto">
          <a:xfrm>
            <a:off x="6084888" y="3670300"/>
            <a:ext cx="1295400" cy="588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FF"/>
                </a:solidFill>
              </a:rPr>
              <a:t>999</a:t>
            </a:r>
            <a:endParaRPr lang="vi-VN" altLang="en-US" b="1">
              <a:solidFill>
                <a:srgbClr val="FF00FF"/>
              </a:solidFill>
            </a:endParaRPr>
          </a:p>
        </p:txBody>
      </p:sp>
      <p:sp>
        <p:nvSpPr>
          <p:cNvPr id="46094" name="Text Box 14"/>
          <p:cNvSpPr txBox="1">
            <a:spLocks noChangeArrowheads="1"/>
          </p:cNvSpPr>
          <p:nvPr/>
        </p:nvSpPr>
        <p:spPr bwMode="auto">
          <a:xfrm>
            <a:off x="2339975" y="5470525"/>
            <a:ext cx="1295400" cy="588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altLang="en-US" b="1">
                <a:solidFill>
                  <a:srgbClr val="0000FF"/>
                </a:solidFill>
              </a:rPr>
              <a:t>100</a:t>
            </a:r>
            <a:r>
              <a:rPr lang="en-US" altLang="en-US" b="1">
                <a:solidFill>
                  <a:srgbClr val="0000FF"/>
                </a:solidFill>
              </a:rPr>
              <a:t>2</a:t>
            </a:r>
            <a:endParaRPr lang="vi-VN" altLang="en-US" b="1">
              <a:solidFill>
                <a:srgbClr val="0000FF"/>
              </a:solidFill>
            </a:endParaRPr>
          </a:p>
        </p:txBody>
      </p:sp>
      <p:sp>
        <p:nvSpPr>
          <p:cNvPr id="8203" name="Text Box 15"/>
          <p:cNvSpPr txBox="1">
            <a:spLocks noChangeArrowheads="1"/>
          </p:cNvSpPr>
          <p:nvPr/>
        </p:nvSpPr>
        <p:spPr bwMode="auto">
          <a:xfrm>
            <a:off x="1002651" y="5465762"/>
            <a:ext cx="1296987" cy="588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altLang="en-US" b="1">
                <a:solidFill>
                  <a:srgbClr val="FF00FF"/>
                </a:solidFill>
              </a:rPr>
              <a:t>100</a:t>
            </a:r>
            <a:r>
              <a:rPr lang="en-US" altLang="en-US" b="1">
                <a:solidFill>
                  <a:srgbClr val="FF00FF"/>
                </a:solidFill>
              </a:rPr>
              <a:t>1</a:t>
            </a:r>
            <a:endParaRPr lang="vi-VN" altLang="en-US" b="1">
              <a:solidFill>
                <a:srgbClr val="FF00FF"/>
              </a:solidFill>
            </a:endParaRPr>
          </a:p>
        </p:txBody>
      </p:sp>
      <p:sp>
        <p:nvSpPr>
          <p:cNvPr id="46096" name="Text Box 16"/>
          <p:cNvSpPr txBox="1">
            <a:spLocks noChangeArrowheads="1"/>
          </p:cNvSpPr>
          <p:nvPr/>
        </p:nvSpPr>
        <p:spPr bwMode="auto">
          <a:xfrm>
            <a:off x="6299200" y="5470525"/>
            <a:ext cx="1657350" cy="584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b="1" dirty="0">
                <a:solidFill>
                  <a:srgbClr val="0000FF"/>
                </a:solidFill>
              </a:rPr>
              <a:t>10 000</a:t>
            </a:r>
            <a:endParaRPr lang="vi-VN" altLang="en-US" b="1" dirty="0">
              <a:solidFill>
                <a:srgbClr val="0000FF"/>
              </a:solidFill>
            </a:endParaRPr>
          </a:p>
        </p:txBody>
      </p:sp>
      <p:sp>
        <p:nvSpPr>
          <p:cNvPr id="8205" name="Text Box 17"/>
          <p:cNvSpPr txBox="1">
            <a:spLocks noChangeArrowheads="1"/>
          </p:cNvSpPr>
          <p:nvPr/>
        </p:nvSpPr>
        <p:spPr bwMode="auto">
          <a:xfrm>
            <a:off x="4787900" y="5470525"/>
            <a:ext cx="1512888" cy="588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FF"/>
                </a:solidFill>
              </a:rPr>
              <a:t>9 999</a:t>
            </a:r>
            <a:endParaRPr lang="vi-VN" altLang="en-US" b="1">
              <a:solidFill>
                <a:srgbClr val="FF00FF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advTm="7178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608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60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60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20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20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20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20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20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5" grpId="0"/>
      <p:bldP spid="8197" grpId="0" animBg="1"/>
      <p:bldP spid="8199" grpId="0" animBg="1"/>
      <p:bldP spid="8201" grpId="0" animBg="1"/>
      <p:bldP spid="8203" grpId="0" animBg="1"/>
      <p:bldP spid="820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1001713" y="1196975"/>
            <a:ext cx="7704137" cy="1008063"/>
          </a:xfrm>
        </p:spPr>
        <p:txBody>
          <a:bodyPr/>
          <a:lstStyle/>
          <a:p>
            <a:pPr algn="just" eaLnBrk="1" hangingPunct="1"/>
            <a:r>
              <a:rPr lang="en-US" altLang="en-US" sz="3200" b="1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vi-VN" altLang="en-US" sz="3200" b="1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altLang="en-US" sz="3200" b="1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altLang="en-US" sz="3200" b="1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số thích hợp vào chỗ chấm </a:t>
            </a:r>
            <a:r>
              <a:rPr lang="en-US" altLang="en-US" sz="3200" b="1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en-US" sz="3200" b="1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altLang="en-US" sz="3200" b="1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để có ba số tự nhiên liên tiếp</a:t>
            </a:r>
            <a:r>
              <a:rPr lang="en-US" altLang="en-US" sz="3200" b="1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vi-VN" altLang="en-US" sz="3200" b="1" smtClean="0">
              <a:solidFill>
                <a:srgbClr val="99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109" name="Text Box 5"/>
          <p:cNvSpPr txBox="1">
            <a:spLocks noChangeArrowheads="1"/>
          </p:cNvSpPr>
          <p:nvPr/>
        </p:nvSpPr>
        <p:spPr bwMode="auto">
          <a:xfrm>
            <a:off x="755650" y="2636838"/>
            <a:ext cx="25209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altLang="en-US" b="1"/>
              <a:t>a) 4 ; 5 ; ....</a:t>
            </a:r>
          </a:p>
        </p:txBody>
      </p:sp>
      <p:sp>
        <p:nvSpPr>
          <p:cNvPr id="47110" name="Text Box 6"/>
          <p:cNvSpPr txBox="1">
            <a:spLocks noChangeArrowheads="1"/>
          </p:cNvSpPr>
          <p:nvPr/>
        </p:nvSpPr>
        <p:spPr bwMode="auto">
          <a:xfrm>
            <a:off x="755650" y="3932238"/>
            <a:ext cx="309721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altLang="en-US" b="1"/>
              <a:t>b) .... ; 87 ; 88.</a:t>
            </a:r>
          </a:p>
        </p:txBody>
      </p:sp>
      <p:sp>
        <p:nvSpPr>
          <p:cNvPr id="47116" name="Text Box 12"/>
          <p:cNvSpPr txBox="1">
            <a:spLocks noChangeArrowheads="1"/>
          </p:cNvSpPr>
          <p:nvPr/>
        </p:nvSpPr>
        <p:spPr bwMode="auto">
          <a:xfrm>
            <a:off x="684213" y="5227638"/>
            <a:ext cx="33845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altLang="en-US" b="1"/>
              <a:t>c) 896 ; ...  ; 898.</a:t>
            </a:r>
          </a:p>
        </p:txBody>
      </p:sp>
      <p:sp>
        <p:nvSpPr>
          <p:cNvPr id="47117" name="Text Box 13"/>
          <p:cNvSpPr txBox="1">
            <a:spLocks noChangeArrowheads="1"/>
          </p:cNvSpPr>
          <p:nvPr/>
        </p:nvSpPr>
        <p:spPr bwMode="auto">
          <a:xfrm>
            <a:off x="4283075" y="5156200"/>
            <a:ext cx="3816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g</a:t>
            </a:r>
            <a:r>
              <a:rPr lang="vi-VN" altLang="en-US" b="1"/>
              <a:t>) 9998 ; 9999 ; ....</a:t>
            </a:r>
          </a:p>
        </p:txBody>
      </p:sp>
      <p:sp>
        <p:nvSpPr>
          <p:cNvPr id="47118" name="Text Box 14"/>
          <p:cNvSpPr txBox="1">
            <a:spLocks noChangeArrowheads="1"/>
          </p:cNvSpPr>
          <p:nvPr/>
        </p:nvSpPr>
        <p:spPr bwMode="auto">
          <a:xfrm>
            <a:off x="4284663" y="2565400"/>
            <a:ext cx="30956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altLang="en-US" b="1"/>
              <a:t>d) 9 ; 10 ; ....</a:t>
            </a:r>
          </a:p>
        </p:txBody>
      </p:sp>
      <p:sp>
        <p:nvSpPr>
          <p:cNvPr id="47122" name="Text Box 18"/>
          <p:cNvSpPr txBox="1">
            <a:spLocks noChangeArrowheads="1"/>
          </p:cNvSpPr>
          <p:nvPr/>
        </p:nvSpPr>
        <p:spPr bwMode="auto">
          <a:xfrm>
            <a:off x="2411413" y="2565400"/>
            <a:ext cx="57626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altLang="en-US" b="1">
                <a:solidFill>
                  <a:srgbClr val="0000FF"/>
                </a:solidFill>
              </a:rPr>
              <a:t> 6 </a:t>
            </a:r>
          </a:p>
        </p:txBody>
      </p:sp>
      <p:sp>
        <p:nvSpPr>
          <p:cNvPr id="47123" name="Text Box 19"/>
          <p:cNvSpPr txBox="1">
            <a:spLocks noChangeArrowheads="1"/>
          </p:cNvSpPr>
          <p:nvPr/>
        </p:nvSpPr>
        <p:spPr bwMode="auto">
          <a:xfrm>
            <a:off x="6156325" y="2492375"/>
            <a:ext cx="7191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altLang="en-US" b="1">
                <a:solidFill>
                  <a:srgbClr val="0000FF"/>
                </a:solidFill>
              </a:rPr>
              <a:t>11 </a:t>
            </a:r>
          </a:p>
        </p:txBody>
      </p:sp>
      <p:sp>
        <p:nvSpPr>
          <p:cNvPr id="47124" name="Text Box 20"/>
          <p:cNvSpPr txBox="1">
            <a:spLocks noChangeArrowheads="1"/>
          </p:cNvSpPr>
          <p:nvPr/>
        </p:nvSpPr>
        <p:spPr bwMode="auto">
          <a:xfrm>
            <a:off x="1185863" y="3862388"/>
            <a:ext cx="71913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altLang="en-US" b="1">
                <a:solidFill>
                  <a:srgbClr val="0000FF"/>
                </a:solidFill>
              </a:rPr>
              <a:t>86 </a:t>
            </a:r>
          </a:p>
        </p:txBody>
      </p:sp>
      <p:sp>
        <p:nvSpPr>
          <p:cNvPr id="47126" name="Text Box 22"/>
          <p:cNvSpPr txBox="1">
            <a:spLocks noChangeArrowheads="1"/>
          </p:cNvSpPr>
          <p:nvPr/>
        </p:nvSpPr>
        <p:spPr bwMode="auto">
          <a:xfrm>
            <a:off x="4365625" y="3865563"/>
            <a:ext cx="33845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e</a:t>
            </a:r>
            <a:r>
              <a:rPr lang="vi-VN" altLang="en-US" b="1"/>
              <a:t>) 99 ; 100;  ....</a:t>
            </a:r>
          </a:p>
        </p:txBody>
      </p:sp>
      <p:sp>
        <p:nvSpPr>
          <p:cNvPr id="47127" name="Text Box 23"/>
          <p:cNvSpPr txBox="1">
            <a:spLocks noChangeArrowheads="1"/>
          </p:cNvSpPr>
          <p:nvPr/>
        </p:nvSpPr>
        <p:spPr bwMode="auto">
          <a:xfrm>
            <a:off x="6588125" y="3789363"/>
            <a:ext cx="8636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altLang="en-US" b="1">
                <a:solidFill>
                  <a:srgbClr val="0000FF"/>
                </a:solidFill>
              </a:rPr>
              <a:t>101 </a:t>
            </a:r>
          </a:p>
        </p:txBody>
      </p:sp>
      <p:sp>
        <p:nvSpPr>
          <p:cNvPr id="47128" name="Text Box 24"/>
          <p:cNvSpPr txBox="1">
            <a:spLocks noChangeArrowheads="1"/>
          </p:cNvSpPr>
          <p:nvPr/>
        </p:nvSpPr>
        <p:spPr bwMode="auto">
          <a:xfrm>
            <a:off x="2124075" y="5157788"/>
            <a:ext cx="8636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altLang="en-US" b="1">
                <a:solidFill>
                  <a:srgbClr val="0000FF"/>
                </a:solidFill>
              </a:rPr>
              <a:t>897 </a:t>
            </a:r>
          </a:p>
        </p:txBody>
      </p:sp>
      <p:sp>
        <p:nvSpPr>
          <p:cNvPr id="47129" name="Text Box 25"/>
          <p:cNvSpPr txBox="1">
            <a:spLocks noChangeArrowheads="1"/>
          </p:cNvSpPr>
          <p:nvPr/>
        </p:nvSpPr>
        <p:spPr bwMode="auto">
          <a:xfrm>
            <a:off x="7207250" y="5084763"/>
            <a:ext cx="146843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altLang="en-US" b="1">
                <a:solidFill>
                  <a:srgbClr val="0000FF"/>
                </a:solidFill>
              </a:rPr>
              <a:t>10000 </a:t>
            </a:r>
          </a:p>
        </p:txBody>
      </p:sp>
    </p:spTree>
    <p:custDataLst>
      <p:tags r:id="rId1"/>
    </p:custDataLst>
  </p:cSld>
  <p:clrMapOvr>
    <a:masterClrMapping/>
  </p:clrMapOvr>
  <p:transition advTm="19754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7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7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47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47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47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47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6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47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47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1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47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47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6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47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47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7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7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7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7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7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7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7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7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7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7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7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7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7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7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47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7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7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47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6" grpId="0"/>
      <p:bldP spid="47109" grpId="0"/>
      <p:bldP spid="47110" grpId="0"/>
      <p:bldP spid="47116" grpId="0"/>
      <p:bldP spid="47117" grpId="0"/>
      <p:bldP spid="47118" grpId="0"/>
      <p:bldP spid="47122" grpId="0"/>
      <p:bldP spid="47123" grpId="0"/>
      <p:bldP spid="47124" grpId="0"/>
      <p:bldP spid="47126" grpId="0"/>
      <p:bldP spid="47127" grpId="0"/>
      <p:bldP spid="47128" grpId="0"/>
      <p:bldP spid="4712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3" name="Rectangle 5"/>
          <p:cNvSpPr>
            <a:spLocks noGrp="1" noChangeArrowheads="1"/>
          </p:cNvSpPr>
          <p:nvPr>
            <p:ph type="title"/>
          </p:nvPr>
        </p:nvSpPr>
        <p:spPr>
          <a:xfrm>
            <a:off x="755650" y="1416050"/>
            <a:ext cx="7031038" cy="1008063"/>
          </a:xfrm>
          <a:noFill/>
        </p:spPr>
        <p:txBody>
          <a:bodyPr/>
          <a:lstStyle/>
          <a:p>
            <a:pPr algn="just" eaLnBrk="1" hangingPunct="1"/>
            <a:r>
              <a:rPr lang="en-US" altLang="en-US" sz="3600" b="1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vi-VN" altLang="en-US" sz="3600" b="1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Viết số thích hợp vào chỗ chấm :</a:t>
            </a:r>
          </a:p>
        </p:txBody>
      </p:sp>
      <p:sp>
        <p:nvSpPr>
          <p:cNvPr id="48134" name="Text Box 6"/>
          <p:cNvSpPr txBox="1">
            <a:spLocks noChangeArrowheads="1"/>
          </p:cNvSpPr>
          <p:nvPr/>
        </p:nvSpPr>
        <p:spPr bwMode="auto">
          <a:xfrm>
            <a:off x="250825" y="3068638"/>
            <a:ext cx="86423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altLang="en-US" sz="2800" b="1"/>
              <a:t>a) 909 ; 910 ; 911 ;  . . .  ;  . . .  ;  . . .  ;  . . .  ; . . . .</a:t>
            </a:r>
          </a:p>
        </p:txBody>
      </p:sp>
      <p:sp>
        <p:nvSpPr>
          <p:cNvPr id="48141" name="Text Box 13"/>
          <p:cNvSpPr txBox="1">
            <a:spLocks noChangeArrowheads="1"/>
          </p:cNvSpPr>
          <p:nvPr/>
        </p:nvSpPr>
        <p:spPr bwMode="auto">
          <a:xfrm>
            <a:off x="3527425" y="2924175"/>
            <a:ext cx="863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altLang="en-US" b="1">
                <a:solidFill>
                  <a:srgbClr val="0000FF"/>
                </a:solidFill>
              </a:rPr>
              <a:t>912 </a:t>
            </a:r>
          </a:p>
        </p:txBody>
      </p:sp>
      <p:sp>
        <p:nvSpPr>
          <p:cNvPr id="48142" name="Text Box 14"/>
          <p:cNvSpPr txBox="1">
            <a:spLocks noChangeArrowheads="1"/>
          </p:cNvSpPr>
          <p:nvPr/>
        </p:nvSpPr>
        <p:spPr bwMode="auto">
          <a:xfrm>
            <a:off x="4464050" y="2924175"/>
            <a:ext cx="863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altLang="en-US" b="1">
                <a:solidFill>
                  <a:srgbClr val="0000FF"/>
                </a:solidFill>
              </a:rPr>
              <a:t>913 </a:t>
            </a:r>
          </a:p>
        </p:txBody>
      </p:sp>
      <p:sp>
        <p:nvSpPr>
          <p:cNvPr id="48143" name="Text Box 15"/>
          <p:cNvSpPr txBox="1">
            <a:spLocks noChangeArrowheads="1"/>
          </p:cNvSpPr>
          <p:nvPr/>
        </p:nvSpPr>
        <p:spPr bwMode="auto">
          <a:xfrm>
            <a:off x="5543550" y="2933700"/>
            <a:ext cx="863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altLang="en-US" b="1">
                <a:solidFill>
                  <a:srgbClr val="0000FF"/>
                </a:solidFill>
              </a:rPr>
              <a:t>914 </a:t>
            </a:r>
          </a:p>
        </p:txBody>
      </p:sp>
      <p:sp>
        <p:nvSpPr>
          <p:cNvPr id="48144" name="Text Box 16"/>
          <p:cNvSpPr txBox="1">
            <a:spLocks noChangeArrowheads="1"/>
          </p:cNvSpPr>
          <p:nvPr/>
        </p:nvSpPr>
        <p:spPr bwMode="auto">
          <a:xfrm>
            <a:off x="6551613" y="2933700"/>
            <a:ext cx="863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altLang="en-US" b="1">
                <a:solidFill>
                  <a:srgbClr val="0000FF"/>
                </a:solidFill>
              </a:rPr>
              <a:t>915 </a:t>
            </a:r>
          </a:p>
        </p:txBody>
      </p:sp>
      <p:sp>
        <p:nvSpPr>
          <p:cNvPr id="48145" name="Text Box 17"/>
          <p:cNvSpPr txBox="1">
            <a:spLocks noChangeArrowheads="1"/>
          </p:cNvSpPr>
          <p:nvPr/>
        </p:nvSpPr>
        <p:spPr bwMode="auto">
          <a:xfrm>
            <a:off x="7488238" y="2968625"/>
            <a:ext cx="863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altLang="en-US" b="1">
                <a:solidFill>
                  <a:srgbClr val="0000FF"/>
                </a:solidFill>
              </a:rPr>
              <a:t>916 </a:t>
            </a:r>
          </a:p>
        </p:txBody>
      </p:sp>
      <p:sp>
        <p:nvSpPr>
          <p:cNvPr id="24585" name="Text Box 20"/>
          <p:cNvSpPr txBox="1">
            <a:spLocks noChangeArrowheads="1"/>
          </p:cNvSpPr>
          <p:nvPr/>
        </p:nvSpPr>
        <p:spPr bwMode="auto">
          <a:xfrm>
            <a:off x="4643438" y="4292600"/>
            <a:ext cx="660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altLang="en-US" b="1">
                <a:solidFill>
                  <a:srgbClr val="990000"/>
                </a:solidFill>
              </a:rPr>
              <a:t> </a:t>
            </a:r>
          </a:p>
        </p:txBody>
      </p:sp>
      <p:sp>
        <p:nvSpPr>
          <p:cNvPr id="24586" name="Text Box 25"/>
          <p:cNvSpPr txBox="1">
            <a:spLocks noChangeArrowheads="1"/>
          </p:cNvSpPr>
          <p:nvPr/>
        </p:nvSpPr>
        <p:spPr bwMode="auto">
          <a:xfrm>
            <a:off x="5435600" y="4292600"/>
            <a:ext cx="660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altLang="en-US" b="1">
                <a:solidFill>
                  <a:srgbClr val="990000"/>
                </a:solidFill>
              </a:rPr>
              <a:t> </a:t>
            </a:r>
          </a:p>
        </p:txBody>
      </p:sp>
      <p:sp>
        <p:nvSpPr>
          <p:cNvPr id="24587" name="Text Box 27"/>
          <p:cNvSpPr txBox="1">
            <a:spLocks noChangeArrowheads="1"/>
          </p:cNvSpPr>
          <p:nvPr/>
        </p:nvSpPr>
        <p:spPr bwMode="auto">
          <a:xfrm>
            <a:off x="6948488" y="4292600"/>
            <a:ext cx="660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altLang="en-US" b="1">
                <a:solidFill>
                  <a:srgbClr val="990000"/>
                </a:solidFill>
              </a:rPr>
              <a:t> </a:t>
            </a:r>
          </a:p>
        </p:txBody>
      </p:sp>
      <p:sp>
        <p:nvSpPr>
          <p:cNvPr id="24588" name="Text Box 31"/>
          <p:cNvSpPr txBox="1">
            <a:spLocks noChangeArrowheads="1"/>
          </p:cNvSpPr>
          <p:nvPr/>
        </p:nvSpPr>
        <p:spPr bwMode="auto">
          <a:xfrm>
            <a:off x="4486275" y="5848350"/>
            <a:ext cx="660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altLang="en-US" b="1">
                <a:solidFill>
                  <a:srgbClr val="990000"/>
                </a:solidFill>
              </a:rPr>
              <a:t> </a:t>
            </a:r>
          </a:p>
        </p:txBody>
      </p:sp>
      <p:sp>
        <p:nvSpPr>
          <p:cNvPr id="24589" name="Text Box 34"/>
          <p:cNvSpPr txBox="1">
            <a:spLocks noChangeArrowheads="1"/>
          </p:cNvSpPr>
          <p:nvPr/>
        </p:nvSpPr>
        <p:spPr bwMode="auto">
          <a:xfrm>
            <a:off x="6877050" y="5876925"/>
            <a:ext cx="660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altLang="en-US" b="1">
                <a:solidFill>
                  <a:srgbClr val="990000"/>
                </a:solidFill>
              </a:rPr>
              <a:t> </a:t>
            </a:r>
          </a:p>
        </p:txBody>
      </p:sp>
    </p:spTree>
    <p:custDataLst>
      <p:tags r:id="rId1"/>
    </p:custDataLst>
  </p:cSld>
  <p:clrMapOvr>
    <a:masterClrMapping/>
  </p:clrMapOvr>
  <p:transition advTm="9924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81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81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8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8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8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8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48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48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81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81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8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8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8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8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81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81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8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81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81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8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8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8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8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3" grpId="0"/>
      <p:bldP spid="48134" grpId="0"/>
      <p:bldP spid="48141" grpId="0"/>
      <p:bldP spid="48142" grpId="0"/>
      <p:bldP spid="48143" grpId="0"/>
      <p:bldP spid="48144" grpId="0"/>
      <p:bldP spid="4814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1.0&quot;&gt;&lt;object type=&quot;1&quot; unique_id=&quot;10001&quot;&gt;&lt;object type=&quot;2&quot; unique_id=&quot;10002&quot;&gt;&lt;object type=&quot;3&quot; unique_id=&quot;10004&quot;&gt;&lt;property id=&quot;20148&quot; value=&quot;5&quot;/&gt;&lt;property id=&quot;20300&quot; value=&quot;Slide 2&quot;/&gt;&lt;property id=&quot;20307&quot; value=&quot;273&quot;/&gt;&lt;/object&gt;&lt;object type=&quot;3&quot; unique_id=&quot;10005&quot;&gt;&lt;property id=&quot;20148&quot; value=&quot;5&quot;/&gt;&lt;property id=&quot;20300&quot; value=&quot;Slide 3&quot;/&gt;&lt;property id=&quot;20307&quot; value=&quot;258&quot;/&gt;&lt;/object&gt;&lt;object type=&quot;3&quot; unique_id=&quot;10006&quot;&gt;&lt;property id=&quot;20148&quot; value=&quot;5&quot;/&gt;&lt;property id=&quot;20300&quot; value=&quot;Slide 4&quot;/&gt;&lt;property id=&quot;20307&quot; value=&quot;277&quot;/&gt;&lt;/object&gt;&lt;object type=&quot;3&quot; unique_id=&quot;10008&quot;&gt;&lt;property id=&quot;20148&quot; value=&quot;5&quot;/&gt;&lt;property id=&quot;20300&quot; value=&quot;Slide 5&quot;/&gt;&lt;property id=&quot;20307&quot; value=&quot;279&quot;/&gt;&lt;/object&gt;&lt;object type=&quot;3&quot; unique_id=&quot;10010&quot;&gt;&lt;property id=&quot;20148&quot; value=&quot;5&quot;/&gt;&lt;property id=&quot;20300&quot; value=&quot;Slide 6&quot;/&gt;&lt;property id=&quot;20307&quot; value=&quot;259&quot;/&gt;&lt;/object&gt;&lt;object type=&quot;3&quot; unique_id=&quot;10011&quot;&gt;&lt;property id=&quot;20148&quot; value=&quot;5&quot;/&gt;&lt;property id=&quot;20300&quot; value=&quot;Slide 7&quot;/&gt;&lt;property id=&quot;20307&quot; value=&quot;261&quot;/&gt;&lt;/object&gt;&lt;object type=&quot;3&quot; unique_id=&quot;10012&quot;&gt;&lt;property id=&quot;20148&quot; value=&quot;5&quot;/&gt;&lt;property id=&quot;20300&quot; value=&quot;Slide 8&quot;/&gt;&lt;property id=&quot;20307&quot; value=&quot;262&quot;/&gt;&lt;/object&gt;&lt;object type=&quot;3&quot; unique_id=&quot;10013&quot;&gt;&lt;property id=&quot;20148&quot; value=&quot;5&quot;/&gt;&lt;property id=&quot;20300&quot; value=&quot;Slide 9&quot;/&gt;&lt;property id=&quot;20307&quot; value=&quot;263&quot;/&gt;&lt;/object&gt;&lt;object type=&quot;3&quot; unique_id=&quot;10014&quot;&gt;&lt;property id=&quot;20148&quot; value=&quot;5&quot;/&gt;&lt;property id=&quot;20300&quot; value=&quot;Slide 10&quot;/&gt;&lt;property id=&quot;20307&quot; value=&quot;264&quot;/&gt;&lt;/object&gt;&lt;object type=&quot;3&quot; unique_id=&quot;10015&quot;&gt;&lt;property id=&quot;20148&quot; value=&quot;5&quot;/&gt;&lt;property id=&quot;20300&quot; value=&quot;Slide 11 - &amp;quot;3.Viết số thích hợp vào chỗ chấm  để có ba số tự nhiên liên tiếp:&amp;quot;&quot;/&gt;&lt;property id=&quot;20307&quot; value=&quot;265&quot;/&gt;&lt;/object&gt;&lt;object type=&quot;3&quot; unique_id=&quot;10016&quot;&gt;&lt;property id=&quot;20148&quot; value=&quot;5&quot;/&gt;&lt;property id=&quot;20300&quot; value=&quot;Slide 12 - &amp;quot;4. Viết số thích hợp vào chỗ chấm :&amp;quot;&quot;/&gt;&lt;property id=&quot;20307&quot; value=&quot;266&quot;/&gt;&lt;/object&gt;&lt;object type=&quot;3&quot; unique_id=&quot;10018&quot;&gt;&lt;property id=&quot;20148&quot; value=&quot;5&quot;/&gt;&lt;property id=&quot;20300&quot; value=&quot;Slide 13 - &amp;quot;CỦNG CỐ&amp;quot;&quot;/&gt;&lt;property id=&quot;20307&quot; value=&quot;281&quot;/&gt;&lt;/object&gt;&lt;object type=&quot;3&quot; unique_id=&quot;10019&quot;&gt;&lt;property id=&quot;20148&quot; value=&quot;5&quot;/&gt;&lt;property id=&quot;20300&quot; value=&quot;Slide 15&quot;/&gt;&lt;property id=&quot;20307&quot; value=&quot;275&quot;/&gt;&lt;/object&gt;&lt;object type=&quot;3&quot; unique_id=&quot;114736&quot;&gt;&lt;property id=&quot;20148&quot; value=&quot;5&quot;/&gt;&lt;property id=&quot;20300&quot; value=&quot;Slide 1&quot;/&gt;&lt;property id=&quot;20307&quot; value=&quot;282&quot;/&gt;&lt;/object&gt;&lt;object type=&quot;3&quot; unique_id=&quot;117899&quot;&gt;&lt;property id=&quot;20148&quot; value=&quot;5&quot;/&gt;&lt;property id=&quot;20300&quot; value=&quot;Slide 14&quot;/&gt;&lt;property id=&quot;20307&quot; value=&quot;283&quot;/&gt;&lt;/object&gt;&lt;/object&gt;&lt;object type=&quot;8&quot; unique_id=&quot;10038&quot;&gt;&lt;/object&gt;&lt;/object&gt;&lt;/database&gt;"/>
  <p:tag name="SECTOMILLISECCONVERTED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|3.2|5.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2|19.3|9.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5|5.2|3.4|1.8|5.5|1.7|5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5|2.3|7.9|24.1|10.7|37.8|10.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9|4.6|2.3|3.7|3.9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2.4|7.1|3|5.6|5.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9|122.5|19.3|16.8|9|2.8|9.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|77.8|3.4|2.7|2.3|2.2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1162</TotalTime>
  <Words>421</Words>
  <Application>Microsoft Office PowerPoint</Application>
  <PresentationFormat>On-screen Show (4:3)</PresentationFormat>
  <Paragraphs>74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3.Viết số thích hợp vào chỗ chấm  để có ba số tự nhiên liên tiếp:</vt:lpstr>
      <vt:lpstr>4. Viết số thích hợp vào chỗ chấm :</vt:lpstr>
      <vt:lpstr>XIN CHÀO TẠM BIỆT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BÀI SOẠN MÔN TOÁN – LỚP 4</dc:title>
  <dc:creator>User</dc:creator>
  <cp:lastModifiedBy>WIN</cp:lastModifiedBy>
  <cp:revision>103</cp:revision>
  <dcterms:created xsi:type="dcterms:W3CDTF">2009-12-05T02:19:53Z</dcterms:created>
  <dcterms:modified xsi:type="dcterms:W3CDTF">2021-10-07T02:16:26Z</dcterms:modified>
</cp:coreProperties>
</file>